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8"/>
  </p:notesMasterIdLst>
  <p:sldIdLst>
    <p:sldId id="256" r:id="rId3"/>
    <p:sldId id="556" r:id="rId4"/>
    <p:sldId id="260" r:id="rId5"/>
    <p:sldId id="502" r:id="rId6"/>
    <p:sldId id="266" r:id="rId7"/>
    <p:sldId id="503" r:id="rId8"/>
    <p:sldId id="597" r:id="rId9"/>
    <p:sldId id="598" r:id="rId10"/>
    <p:sldId id="599" r:id="rId11"/>
    <p:sldId id="596" r:id="rId12"/>
    <p:sldId id="261" r:id="rId13"/>
    <p:sldId id="505" r:id="rId14"/>
    <p:sldId id="557" r:id="rId15"/>
    <p:sldId id="558" r:id="rId16"/>
    <p:sldId id="559" r:id="rId17"/>
    <p:sldId id="262" r:id="rId18"/>
    <p:sldId id="507" r:id="rId19"/>
    <p:sldId id="508" r:id="rId20"/>
    <p:sldId id="560" r:id="rId21"/>
    <p:sldId id="565" r:id="rId22"/>
    <p:sldId id="594" r:id="rId23"/>
    <p:sldId id="595" r:id="rId24"/>
    <p:sldId id="263" r:id="rId25"/>
    <p:sldId id="281" r:id="rId26"/>
    <p:sldId id="510" r:id="rId27"/>
    <p:sldId id="511" r:id="rId28"/>
    <p:sldId id="567" r:id="rId29"/>
    <p:sldId id="568" r:id="rId30"/>
    <p:sldId id="569" r:id="rId31"/>
    <p:sldId id="542" r:id="rId32"/>
    <p:sldId id="543" r:id="rId33"/>
    <p:sldId id="544" r:id="rId34"/>
    <p:sldId id="545" r:id="rId35"/>
    <p:sldId id="546" r:id="rId36"/>
    <p:sldId id="547" r:id="rId37"/>
    <p:sldId id="548" r:id="rId38"/>
    <p:sldId id="549" r:id="rId39"/>
    <p:sldId id="550" r:id="rId40"/>
    <p:sldId id="551" r:id="rId41"/>
    <p:sldId id="552" r:id="rId42"/>
    <p:sldId id="553" r:id="rId43"/>
    <p:sldId id="554" r:id="rId44"/>
    <p:sldId id="574" r:id="rId45"/>
    <p:sldId id="575" r:id="rId46"/>
    <p:sldId id="591" r:id="rId47"/>
    <p:sldId id="592" r:id="rId48"/>
    <p:sldId id="590" r:id="rId49"/>
    <p:sldId id="577" r:id="rId50"/>
    <p:sldId id="580" r:id="rId51"/>
    <p:sldId id="581" r:id="rId52"/>
    <p:sldId id="583" r:id="rId53"/>
    <p:sldId id="584" r:id="rId54"/>
    <p:sldId id="585" r:id="rId55"/>
    <p:sldId id="586" r:id="rId56"/>
    <p:sldId id="587" r:id="rId57"/>
  </p:sldIdLst>
  <p:sldSz cx="9144000" cy="6858000" type="screen4x3"/>
  <p:notesSz cx="6858000" cy="9144000"/>
  <p:custDataLst>
    <p:tags r:id="rId6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999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1948" y="1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2" Type="http://schemas.openxmlformats.org/officeDocument/2006/relationships/tags" Target="tags/tag5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4.xml"/><Relationship Id="rId59" Type="http://schemas.openxmlformats.org/officeDocument/2006/relationships/presProps" Target="presProps.xml"/><Relationship Id="rId58" Type="http://schemas.openxmlformats.org/officeDocument/2006/relationships/notesMaster" Target="notesMasters/notesMaster1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22.wmf"/><Relationship Id="rId5" Type="http://schemas.openxmlformats.org/officeDocument/2006/relationships/image" Target="../media/image21.wmf"/><Relationship Id="rId4" Type="http://schemas.openxmlformats.org/officeDocument/2006/relationships/image" Target="../media/image20.wmf"/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image" Target="../media/image17.wmf"/></Relationships>
</file>

<file path=ppt/drawings/_rels/vmlDrawing10.vml.rels><?xml version="1.0" encoding="UTF-8" standalone="yes"?>
<Relationships xmlns="http://schemas.openxmlformats.org/package/2006/relationships"><Relationship Id="rId9" Type="http://schemas.openxmlformats.org/officeDocument/2006/relationships/image" Target="../media/image101.emf"/><Relationship Id="rId8" Type="http://schemas.openxmlformats.org/officeDocument/2006/relationships/image" Target="../media/image100.emf"/><Relationship Id="rId7" Type="http://schemas.openxmlformats.org/officeDocument/2006/relationships/image" Target="../media/image99.emf"/><Relationship Id="rId6" Type="http://schemas.openxmlformats.org/officeDocument/2006/relationships/image" Target="../media/image98.emf"/><Relationship Id="rId5" Type="http://schemas.openxmlformats.org/officeDocument/2006/relationships/image" Target="../media/image97.emf"/><Relationship Id="rId4" Type="http://schemas.openxmlformats.org/officeDocument/2006/relationships/image" Target="../media/image96.emf"/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image" Target="../media/image9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6.wmf"/><Relationship Id="rId2" Type="http://schemas.openxmlformats.org/officeDocument/2006/relationships/image" Target="../media/image35.wmf"/><Relationship Id="rId1" Type="http://schemas.openxmlformats.org/officeDocument/2006/relationships/image" Target="../media/image3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image" Target="../media/image65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07D8B-B065-4F9D-A3CA-3A398BDADF3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295A5E-2B98-40B2-9D08-CDBEDA8A2B1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8446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B42E37-8F9F-4246-ABA2-7855CFFC6350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213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28446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213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800"/>
            </a:lvl1pPr>
          </a:lstStyle>
          <a:p>
            <a:fld id="{0A3C3F99-0288-4277-978C-5903F0B876B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A4FF-44AD-43EA-B553-EBA4C9CACA33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01874"/>
            <a:ext cx="9144000" cy="153750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6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图片 8" descr="卡通人物&#10;&#10;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300284" y="36278"/>
            <a:ext cx="3789030" cy="535691"/>
          </a:xfrm>
          <a:prstGeom prst="rect">
            <a:avLst/>
          </a:prstGeom>
        </p:spPr>
      </p:pic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284468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BFF99-17A2-4EBC-9CD0-1BDF4C670F4C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02132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wmf"/><Relationship Id="rId6" Type="http://schemas.openxmlformats.org/officeDocument/2006/relationships/oleObject" Target="../embeddings/oleObject11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0.bin"/><Relationship Id="rId3" Type="http://schemas.openxmlformats.org/officeDocument/2006/relationships/image" Target="../media/image34.wmf"/><Relationship Id="rId2" Type="http://schemas.openxmlformats.org/officeDocument/2006/relationships/oleObject" Target="../embeddings/oleObject9.bin"/><Relationship Id="rId11" Type="http://schemas.openxmlformats.org/officeDocument/2006/relationships/vmlDrawing" Target="../drawings/vmlDrawing2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3.v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wmf"/><Relationship Id="rId1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tags" Target="../tags/tag3.xml"/><Relationship Id="rId7" Type="http://schemas.openxmlformats.org/officeDocument/2006/relationships/tags" Target="../tags/tag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13.bin"/><Relationship Id="rId4" Type="http://schemas.openxmlformats.org/officeDocument/2006/relationships/tags" Target="../tags/tag1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1" Type="http://schemas.openxmlformats.org/officeDocument/2006/relationships/vmlDrawing" Target="../drawings/vmlDrawing4.v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9.png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3" Type="http://schemas.openxmlformats.org/officeDocument/2006/relationships/image" Target="../media/image54.emf"/><Relationship Id="rId2" Type="http://schemas.openxmlformats.org/officeDocument/2006/relationships/oleObject" Target="../embeddings/oleObject14.bin"/><Relationship Id="rId10" Type="http://schemas.openxmlformats.org/officeDocument/2006/relationships/vmlDrawing" Target="../drawings/vmlDrawing5.vml"/><Relationship Id="rId1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1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7.v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6.emf"/><Relationship Id="rId3" Type="http://schemas.openxmlformats.org/officeDocument/2006/relationships/oleObject" Target="../embeddings/oleObject17.bin"/><Relationship Id="rId2" Type="http://schemas.openxmlformats.org/officeDocument/2006/relationships/image" Target="../media/image65.wmf"/><Relationship Id="rId1" Type="http://schemas.openxmlformats.org/officeDocument/2006/relationships/oleObject" Target="../embeddings/oleObject16.bin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8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8.wmf"/><Relationship Id="rId3" Type="http://schemas.openxmlformats.org/officeDocument/2006/relationships/oleObject" Target="../embeddings/oleObject19.bin"/><Relationship Id="rId2" Type="http://schemas.openxmlformats.org/officeDocument/2006/relationships/image" Target="../media/image67.wmf"/><Relationship Id="rId1" Type="http://schemas.openxmlformats.org/officeDocument/2006/relationships/oleObject" Target="../embeddings/oleObject18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39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9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8.png"/><Relationship Id="rId3" Type="http://schemas.openxmlformats.org/officeDocument/2006/relationships/oleObject" Target="../embeddings/oleObject21.bin"/><Relationship Id="rId2" Type="http://schemas.openxmlformats.org/officeDocument/2006/relationships/image" Target="../media/image87.png"/><Relationship Id="rId1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26.bin"/><Relationship Id="rId8" Type="http://schemas.openxmlformats.org/officeDocument/2006/relationships/image" Target="../media/image96.emf"/><Relationship Id="rId7" Type="http://schemas.openxmlformats.org/officeDocument/2006/relationships/oleObject" Target="../embeddings/oleObject25.bin"/><Relationship Id="rId6" Type="http://schemas.openxmlformats.org/officeDocument/2006/relationships/image" Target="../media/image95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94.emf"/><Relationship Id="rId3" Type="http://schemas.openxmlformats.org/officeDocument/2006/relationships/oleObject" Target="../embeddings/oleObject23.bin"/><Relationship Id="rId20" Type="http://schemas.openxmlformats.org/officeDocument/2006/relationships/vmlDrawing" Target="../drawings/vmlDrawing10.vml"/><Relationship Id="rId2" Type="http://schemas.openxmlformats.org/officeDocument/2006/relationships/image" Target="../media/image93.e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101.emf"/><Relationship Id="rId17" Type="http://schemas.openxmlformats.org/officeDocument/2006/relationships/oleObject" Target="../embeddings/oleObject30.bin"/><Relationship Id="rId16" Type="http://schemas.openxmlformats.org/officeDocument/2006/relationships/image" Target="../media/image100.emf"/><Relationship Id="rId15" Type="http://schemas.openxmlformats.org/officeDocument/2006/relationships/oleObject" Target="../embeddings/oleObject29.bin"/><Relationship Id="rId14" Type="http://schemas.openxmlformats.org/officeDocument/2006/relationships/image" Target="../media/image99.emf"/><Relationship Id="rId13" Type="http://schemas.openxmlformats.org/officeDocument/2006/relationships/oleObject" Target="../embeddings/oleObject28.bin"/><Relationship Id="rId12" Type="http://schemas.openxmlformats.org/officeDocument/2006/relationships/image" Target="../media/image98.emf"/><Relationship Id="rId11" Type="http://schemas.openxmlformats.org/officeDocument/2006/relationships/oleObject" Target="../embeddings/oleObject27.bin"/><Relationship Id="rId10" Type="http://schemas.openxmlformats.org/officeDocument/2006/relationships/image" Target="../media/image97.emf"/><Relationship Id="rId1" Type="http://schemas.openxmlformats.org/officeDocument/2006/relationships/oleObject" Target="../embeddings/oleObject22.bin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20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19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8.wmf"/><Relationship Id="rId3" Type="http://schemas.openxmlformats.org/officeDocument/2006/relationships/oleObject" Target="../embeddings/oleObject2.bin"/><Relationship Id="rId20" Type="http://schemas.openxmlformats.org/officeDocument/2006/relationships/vmlDrawing" Target="../drawings/vmlDrawing1.vml"/><Relationship Id="rId2" Type="http://schemas.openxmlformats.org/officeDocument/2006/relationships/image" Target="../media/image17.wmf"/><Relationship Id="rId19" Type="http://schemas.openxmlformats.org/officeDocument/2006/relationships/slideLayout" Target="../slideLayouts/slideLayout2.xml"/><Relationship Id="rId18" Type="http://schemas.openxmlformats.org/officeDocument/2006/relationships/image" Target="../media/image26.png"/><Relationship Id="rId17" Type="http://schemas.openxmlformats.org/officeDocument/2006/relationships/image" Target="../media/image25.png"/><Relationship Id="rId16" Type="http://schemas.openxmlformats.org/officeDocument/2006/relationships/image" Target="../media/image24.png"/><Relationship Id="rId15" Type="http://schemas.openxmlformats.org/officeDocument/2006/relationships/image" Target="../media/image23.png"/><Relationship Id="rId14" Type="http://schemas.openxmlformats.org/officeDocument/2006/relationships/oleObject" Target="../embeddings/oleObject8.bin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22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21.wmf"/><Relationship Id="rId1" Type="http://schemas.openxmlformats.org/officeDocument/2006/relationships/oleObject" Target="../embeddings/oleObject1.bin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/>
          <a:srcRect l="36966" t="26303" r="36620" b="26062"/>
          <a:stretch>
            <a:fillRect/>
          </a:stretch>
        </p:blipFill>
        <p:spPr>
          <a:xfrm>
            <a:off x="3364361" y="2452109"/>
            <a:ext cx="2415277" cy="245009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-25055"/>
            <a:ext cx="457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dirty="0"/>
              <a:t>大学化学</a:t>
            </a:r>
            <a:endParaRPr lang="en-US" sz="4000" dirty="0"/>
          </a:p>
          <a:p>
            <a:r>
              <a:rPr lang="en-US" sz="2400" dirty="0"/>
              <a:t>General Chemistry </a:t>
            </a:r>
            <a:endParaRPr lang="en-US" sz="4000" dirty="0"/>
          </a:p>
        </p:txBody>
      </p:sp>
      <p:sp>
        <p:nvSpPr>
          <p:cNvPr id="6" name="标题 1"/>
          <p:cNvSpPr txBox="1"/>
          <p:nvPr/>
        </p:nvSpPr>
        <p:spPr>
          <a:xfrm>
            <a:off x="717589" y="1133305"/>
            <a:ext cx="7708820" cy="105125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《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大学化学</a:t>
            </a:r>
            <a:r>
              <a:rPr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》</a:t>
            </a:r>
            <a:r>
              <a:rPr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复习课</a:t>
            </a:r>
            <a:endParaRPr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589" y="2184054"/>
            <a:ext cx="2284970" cy="17083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email"/>
          <a:srcRect/>
          <a:stretch>
            <a:fillRect/>
          </a:stretch>
        </p:blipFill>
        <p:spPr>
          <a:xfrm>
            <a:off x="709124" y="4564596"/>
            <a:ext cx="2284970" cy="1343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7694" y="2184054"/>
            <a:ext cx="1839342" cy="17094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/>
          <a:srcRect l="9175" r="2470"/>
          <a:stretch>
            <a:fillRect/>
          </a:stretch>
        </p:blipFill>
        <p:spPr>
          <a:xfrm>
            <a:off x="6234573" y="4381534"/>
            <a:ext cx="2415277" cy="17094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996266" y="4985079"/>
            <a:ext cx="1151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结构化学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17590" y="3892953"/>
            <a:ext cx="228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反应的方向和限度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717589" y="6092548"/>
            <a:ext cx="228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反应的速度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64880" y="3892953"/>
            <a:ext cx="2284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溶液与离子平衡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90697" y="6092548"/>
            <a:ext cx="250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氧化还原反应与电化学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3135358" y="6096052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化学与能源、环境和材料</a:t>
            </a:r>
            <a:endParaRPr lang="zh-CN" altLang="en-US" dirty="0"/>
          </a:p>
        </p:txBody>
      </p:sp>
      <p:sp>
        <p:nvSpPr>
          <p:cNvPr id="17" name="日期占位符 16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940008-B7A4-445F-9921-4E4BCC35B34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03491"/>
            <a:ext cx="8575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22.已知反应MgC</a:t>
            </a:r>
            <a:r>
              <a:rPr lang="en-US" altLang="zh-CN" sz="2400" dirty="0">
                <a:solidFill>
                  <a:srgbClr val="0000FF"/>
                </a:solidFill>
              </a:rPr>
              <a:t>O</a:t>
            </a:r>
            <a:r>
              <a:rPr lang="zh-CN" altLang="en-US" sz="2400" baseline="-250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(s)→Mg</a:t>
            </a:r>
            <a:r>
              <a:rPr lang="en-US" altLang="zh-CN" sz="2400" dirty="0">
                <a:solidFill>
                  <a:srgbClr val="0000FF"/>
                </a:solidFill>
              </a:rPr>
              <a:t>O</a:t>
            </a:r>
            <a:r>
              <a:rPr lang="zh-CN" altLang="en-US" sz="2400" dirty="0">
                <a:solidFill>
                  <a:srgbClr val="0000FF"/>
                </a:solidFill>
              </a:rPr>
              <a:t>(s)+C</a:t>
            </a:r>
            <a:r>
              <a:rPr lang="en-US" altLang="zh-CN" sz="2400" dirty="0">
                <a:solidFill>
                  <a:srgbClr val="0000FF"/>
                </a:solidFill>
              </a:rPr>
              <a:t>O</a:t>
            </a:r>
            <a:r>
              <a:rPr lang="zh-CN" altLang="en-US" sz="2400" baseline="-250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(g)</a:t>
            </a:r>
            <a:endParaRPr lang="zh-CN" altLang="en-US" sz="2400" dirty="0">
              <a:solidFill>
                <a:srgbClr val="0000FF"/>
              </a:solidFill>
            </a:endParaRPr>
          </a:p>
          <a:p>
            <a:r>
              <a:rPr lang="zh-CN" altLang="en-US" sz="2400" dirty="0"/>
              <a:t>(1)计算298.15K、标准态下反应的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H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zh-CN" altLang="en-US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，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zh-CN" altLang="en-US" sz="2400" dirty="0"/>
              <a:t>和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30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zh-CN" altLang="en-US" sz="2400" dirty="0"/>
          </a:p>
          <a:p>
            <a:r>
              <a:rPr lang="zh-CN" altLang="en-US" sz="2400" dirty="0"/>
              <a:t>(2)计算1148K时反应的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zh-CN" altLang="en-US" sz="2400" dirty="0"/>
              <a:t>和</a:t>
            </a:r>
            <a:r>
              <a:rPr lang="en-US" altLang="zh-CN" sz="2400" dirty="0">
                <a:solidFill>
                  <a:srgbClr val="0000FF"/>
                </a:solidFill>
              </a:rPr>
              <a:t>K</a:t>
            </a:r>
            <a:r>
              <a:rPr lang="en-US" altLang="zh-CN" sz="2400" baseline="3000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Ɵ 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(3)估算100 kPa压强下MgC</a:t>
            </a:r>
            <a:r>
              <a:rPr lang="en-US" altLang="zh-CN" sz="2400" dirty="0"/>
              <a:t>O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分解的最低温度。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84468" y="2219742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(1)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421467" y="2225682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FF"/>
                </a:solidFill>
              </a:rPr>
              <a:t>MgC</a:t>
            </a:r>
            <a:r>
              <a:rPr lang="en-US" altLang="zh-CN" sz="2000" dirty="0">
                <a:solidFill>
                  <a:srgbClr val="0000FF"/>
                </a:solidFill>
              </a:rPr>
              <a:t>O</a:t>
            </a:r>
            <a:r>
              <a:rPr lang="zh-CN" altLang="en-US" sz="2000" baseline="-25000" dirty="0">
                <a:solidFill>
                  <a:srgbClr val="0000FF"/>
                </a:solidFill>
              </a:rPr>
              <a:t>3</a:t>
            </a:r>
            <a:r>
              <a:rPr lang="zh-CN" altLang="en-US" sz="2000" dirty="0">
                <a:solidFill>
                  <a:srgbClr val="0000FF"/>
                </a:solidFill>
              </a:rPr>
              <a:t>(s)→Mg</a:t>
            </a:r>
            <a:r>
              <a:rPr lang="en-US" altLang="zh-CN" sz="2000" dirty="0">
                <a:solidFill>
                  <a:srgbClr val="0000FF"/>
                </a:solidFill>
              </a:rPr>
              <a:t>O</a:t>
            </a:r>
            <a:r>
              <a:rPr lang="zh-CN" altLang="en-US" sz="2000" dirty="0">
                <a:solidFill>
                  <a:srgbClr val="0000FF"/>
                </a:solidFill>
              </a:rPr>
              <a:t>(s)+C</a:t>
            </a:r>
            <a:r>
              <a:rPr lang="en-US" altLang="zh-CN" sz="2000" dirty="0">
                <a:solidFill>
                  <a:srgbClr val="0000FF"/>
                </a:solidFill>
              </a:rPr>
              <a:t>O</a:t>
            </a:r>
            <a:r>
              <a:rPr lang="zh-CN" altLang="en-US" sz="2000" baseline="-25000" dirty="0">
                <a:solidFill>
                  <a:srgbClr val="0000FF"/>
                </a:solidFill>
              </a:rPr>
              <a:t>2</a:t>
            </a:r>
            <a:r>
              <a:rPr lang="zh-CN" altLang="en-US" sz="2000" dirty="0">
                <a:solidFill>
                  <a:srgbClr val="0000FF"/>
                </a:solidFill>
              </a:rPr>
              <a:t>(g)</a:t>
            </a:r>
            <a:endParaRPr lang="zh-CN" altLang="en-US" sz="2000" dirty="0"/>
          </a:p>
        </p:txBody>
      </p:sp>
      <p:sp>
        <p:nvSpPr>
          <p:cNvPr id="11" name="文本框 10"/>
          <p:cNvSpPr txBox="1"/>
          <p:nvPr/>
        </p:nvSpPr>
        <p:spPr>
          <a:xfrm>
            <a:off x="1111956" y="2574162"/>
            <a:ext cx="492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f</a:t>
            </a:r>
            <a:r>
              <a:rPr lang="en-US" altLang="zh-CN" sz="2000" dirty="0" err="1">
                <a:solidFill>
                  <a:srgbClr val="0000FF"/>
                </a:solidFill>
              </a:rPr>
              <a:t>H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         -1095.8         -601.7     -393.51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111956" y="2926803"/>
            <a:ext cx="492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f</a:t>
            </a:r>
            <a:r>
              <a:rPr lang="en-US" altLang="zh-CN" sz="2000" dirty="0" err="1">
                <a:solidFill>
                  <a:srgbClr val="0000FF"/>
                </a:solidFill>
              </a:rPr>
              <a:t>S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            65.69           26.94      213.74</a:t>
            </a:r>
            <a:endParaRPr lang="zh-CN" altLang="en-US" sz="2000" dirty="0"/>
          </a:p>
        </p:txBody>
      </p:sp>
      <p:sp>
        <p:nvSpPr>
          <p:cNvPr id="13" name="文本框 12"/>
          <p:cNvSpPr txBox="1"/>
          <p:nvPr/>
        </p:nvSpPr>
        <p:spPr>
          <a:xfrm>
            <a:off x="1111956" y="3279444"/>
            <a:ext cx="4927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f</a:t>
            </a:r>
            <a:r>
              <a:rPr lang="en-US" altLang="zh-CN" sz="2000" dirty="0" err="1">
                <a:solidFill>
                  <a:srgbClr val="0000FF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         -1012.11       -569.4     -394.359</a:t>
            </a:r>
            <a:endParaRPr lang="zh-CN" altLang="en-US" sz="2000" dirty="0"/>
          </a:p>
        </p:txBody>
      </p:sp>
      <p:sp>
        <p:nvSpPr>
          <p:cNvPr id="15" name="文本框 14"/>
          <p:cNvSpPr txBox="1"/>
          <p:nvPr/>
        </p:nvSpPr>
        <p:spPr>
          <a:xfrm>
            <a:off x="801512" y="3758672"/>
            <a:ext cx="6762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H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  <a:sym typeface="Webdings" panose="05030102010509060703" pitchFamily="18" charset="2"/>
              </a:rPr>
              <a:t>= (-393.51 – 601.7) – (-1095.8) = 100.59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kJ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mol</a:t>
            </a:r>
            <a:r>
              <a:rPr lang="en-US" altLang="zh-CN" sz="2000" baseline="300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000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20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01512" y="4118768"/>
            <a:ext cx="6762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S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  <a:sym typeface="Webdings" panose="05030102010509060703" pitchFamily="18" charset="2"/>
              </a:rPr>
              <a:t>= (213.74 + 26.94) – (65.69) = 174.99 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mol</a:t>
            </a:r>
            <a:r>
              <a:rPr kumimoji="1"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kumimoji="1" lang="en-US" altLang="zh-CN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00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01512" y="4519701"/>
            <a:ext cx="67620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  <a:sym typeface="Webdings" panose="05030102010509060703" pitchFamily="18" charset="2"/>
              </a:rPr>
              <a:t>= (-394.359 – 569.4) – (-1012.11) = 48.351 </a:t>
            </a:r>
            <a:r>
              <a:rPr kumimoji="1" lang="en-US" altLang="zh-CN" sz="2000" baseline="30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kJ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mol</a:t>
            </a:r>
            <a:r>
              <a:rPr lang="en-US" altLang="zh-CN" sz="2000" baseline="30000" dirty="0">
                <a:solidFill>
                  <a:srgbClr val="FF0000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000" baseline="30000" dirty="0">
                <a:solidFill>
                  <a:srgbClr val="FF0000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2000" baseline="-250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000" b="1" dirty="0">
                <a:solidFill>
                  <a:srgbClr val="0000FF"/>
                </a:solidFill>
                <a:cs typeface="Times New Roman" panose="02020603050405020304" pitchFamily="18" charset="0"/>
              </a:rPr>
              <a:t>&gt; 0</a:t>
            </a:r>
            <a:r>
              <a:rPr lang="en-US" altLang="zh-CN" sz="2000" b="1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90" y="4840005"/>
            <a:ext cx="556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51556" y="4901560"/>
            <a:ext cx="84079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000" dirty="0">
                <a:solidFill>
                  <a:srgbClr val="0000FF"/>
                </a:solidFill>
              </a:rPr>
              <a:t>Δ 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G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baseline="30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000" dirty="0">
                <a:solidFill>
                  <a:srgbClr val="0000FF"/>
                </a:solidFill>
              </a:rPr>
              <a:t>(1148K) =</a:t>
            </a:r>
            <a:r>
              <a:rPr lang="el-GR" altLang="zh-CN" sz="2000" dirty="0">
                <a:solidFill>
                  <a:srgbClr val="0000FF"/>
                </a:solidFill>
              </a:rPr>
              <a:t> 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H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- T</a:t>
            </a:r>
            <a:r>
              <a:rPr lang="el-GR" altLang="zh-CN" sz="2000" dirty="0">
                <a:solidFill>
                  <a:srgbClr val="0000FF"/>
                </a:solidFill>
              </a:rPr>
              <a:t> 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S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0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000" dirty="0">
                <a:cs typeface="Times New Roman" panose="02020603050405020304" pitchFamily="18" charset="0"/>
                <a:sym typeface="Webdings" panose="05030102010509060703" pitchFamily="18" charset="2"/>
              </a:rPr>
              <a:t>= 100.59 – 1148*174.99</a:t>
            </a:r>
            <a:r>
              <a:rPr lang="en-US" altLang="zh-CN" sz="20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× 10</a:t>
            </a:r>
            <a:r>
              <a:rPr lang="en-US" altLang="zh-CN" sz="2000" baseline="300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-3</a:t>
            </a:r>
            <a:r>
              <a:rPr lang="en-US" altLang="zh-CN" sz="20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= -100.30</a:t>
            </a:r>
            <a:r>
              <a:rPr lang="en-US" altLang="zh-CN" sz="2000" dirty="0">
                <a:solidFill>
                  <a:srgbClr val="0000FF"/>
                </a:solidFill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&lt; 0</a:t>
            </a:r>
            <a:r>
              <a:rPr lang="en-US" altLang="zh-CN" sz="2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0" y="5964299"/>
            <a:ext cx="5565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6696" y="5995077"/>
            <a:ext cx="84079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 err="1">
                <a:solidFill>
                  <a:srgbClr val="0000FF"/>
                </a:solidFill>
              </a:rPr>
              <a:t>T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critical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 point</a:t>
            </a:r>
            <a:r>
              <a:rPr lang="en-US" altLang="zh-CN" sz="2000" dirty="0">
                <a:solidFill>
                  <a:srgbClr val="0000FF"/>
                </a:solidFill>
              </a:rPr>
              <a:t>= </a:t>
            </a:r>
            <a:r>
              <a:rPr lang="el-GR" altLang="zh-CN" sz="2000" dirty="0">
                <a:solidFill>
                  <a:srgbClr val="0000FF"/>
                </a:solidFill>
              </a:rPr>
              <a:t>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H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l-GR" altLang="zh-CN" sz="2000" baseline="30000" dirty="0">
                <a:solidFill>
                  <a:srgbClr val="0000FF"/>
                </a:solidFill>
              </a:rPr>
              <a:t>θ</a:t>
            </a:r>
            <a:r>
              <a:rPr lang="el-GR" altLang="zh-CN" sz="2000" dirty="0">
                <a:solidFill>
                  <a:srgbClr val="0000FF"/>
                </a:solidFill>
              </a:rPr>
              <a:t> /Δ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000" dirty="0" err="1">
                <a:solidFill>
                  <a:srgbClr val="0000FF"/>
                </a:solidFill>
              </a:rPr>
              <a:t>S</a:t>
            </a:r>
            <a:r>
              <a:rPr lang="en-US" altLang="zh-CN" sz="2000" baseline="-25000" dirty="0" err="1">
                <a:solidFill>
                  <a:srgbClr val="0000FF"/>
                </a:solidFill>
              </a:rPr>
              <a:t>m</a:t>
            </a:r>
            <a:r>
              <a:rPr lang="el-GR" altLang="zh-CN" sz="2000" baseline="30000" dirty="0">
                <a:solidFill>
                  <a:srgbClr val="0000FF"/>
                </a:solidFill>
              </a:rPr>
              <a:t>θ</a:t>
            </a:r>
            <a:r>
              <a:rPr lang="el-GR" altLang="zh-CN" sz="2000" dirty="0">
                <a:solidFill>
                  <a:srgbClr val="0000FF"/>
                </a:solidFill>
              </a:rPr>
              <a:t>  </a:t>
            </a:r>
            <a:r>
              <a:rPr lang="el-GR" altLang="zh-CN" sz="2000" dirty="0"/>
              <a:t>= (</a:t>
            </a:r>
            <a:r>
              <a:rPr lang="en-US" altLang="zh-CN" sz="2000" dirty="0"/>
              <a:t>100.59</a:t>
            </a:r>
            <a:r>
              <a:rPr lang="el-GR" altLang="zh-CN" sz="2000" dirty="0"/>
              <a:t>)/</a:t>
            </a:r>
            <a:r>
              <a:rPr lang="zh-CN" altLang="el-GR" sz="2000" dirty="0"/>
              <a:t>（</a:t>
            </a:r>
            <a:r>
              <a:rPr lang="en-US" altLang="zh-CN" sz="2000" dirty="0"/>
              <a:t>174.99</a:t>
            </a:r>
            <a:r>
              <a:rPr lang="el-GR" altLang="zh-CN" sz="2000" dirty="0"/>
              <a:t> × 10</a:t>
            </a:r>
            <a:r>
              <a:rPr lang="el-GR" altLang="zh-CN" sz="2000" baseline="30000" dirty="0"/>
              <a:t>-3</a:t>
            </a:r>
            <a:r>
              <a:rPr lang="zh-CN" altLang="el-GR" sz="2000" dirty="0"/>
              <a:t>）</a:t>
            </a:r>
            <a:r>
              <a:rPr lang="el-GR" altLang="zh-CN" sz="2000" dirty="0"/>
              <a:t>=  </a:t>
            </a:r>
            <a:r>
              <a:rPr lang="en-US" altLang="zh-CN" sz="2000" dirty="0"/>
              <a:t>574.83</a:t>
            </a:r>
            <a:r>
              <a:rPr lang="el-GR" altLang="zh-CN" sz="2000" dirty="0"/>
              <a:t> </a:t>
            </a:r>
            <a:r>
              <a:rPr lang="en-US" altLang="zh-CN" sz="2000" dirty="0"/>
              <a:t>K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476696" y="5313764"/>
                <a:ext cx="6669171" cy="594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zh-CN" altLang="en-US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zh-CN" altLang="en-US" sz="20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lg</m:t>
                        </m:r>
                      </m:fName>
                      <m:e>
                        <m:sSup>
                          <m:sSup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p>
                        </m:sSup>
                      </m:e>
                    </m:func>
                    <m:r>
                      <a:rPr lang="zh-CN" alt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sSubSup>
                          <m:sSubSupPr>
                            <m:ctrlP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</m:sub>
                          <m:sup>
                            <m:r>
                              <m:rPr>
                                <m:sty m:val="p"/>
                              </m:rPr>
                              <a:rPr lang="zh-CN" altLang="en-US" sz="2000" i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θ</m:t>
                            </m:r>
                          </m:sup>
                        </m:sSubSup>
                      </m:num>
                      <m:den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303</m:t>
                        </m:r>
                        <m:r>
                          <a:rPr lang="zh-CN" alt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𝑅𝑇</m:t>
                        </m:r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100.3</a:t>
                </a:r>
                <a:r>
                  <a:rPr lang="en-US" altLang="zh-CN" sz="2000" dirty="0">
                    <a:ea typeface="Cambria Math" panose="02040503050406030204" pitchFamily="18" charset="0"/>
                    <a:cs typeface="Times New Roman" panose="02020603050405020304" pitchFamily="18" charset="0"/>
                    <a:sym typeface="Webdings" panose="05030102010509060703" pitchFamily="18" charset="2"/>
                  </a:rPr>
                  <a:t>×10</a:t>
                </a:r>
                <a:r>
                  <a:rPr lang="en-US" altLang="zh-CN" sz="2000" baseline="30000" dirty="0">
                    <a:ea typeface="Cambria Math" panose="02040503050406030204" pitchFamily="18" charset="0"/>
                    <a:cs typeface="Times New Roman" panose="02020603050405020304" pitchFamily="18" charset="0"/>
                    <a:sym typeface="Webdings" panose="05030102010509060703" pitchFamily="18" charset="2"/>
                  </a:rPr>
                  <a:t>3 </a:t>
                </a:r>
                <a:r>
                  <a:rPr lang="en-US" altLang="zh-CN" sz="2000" dirty="0"/>
                  <a:t>/</a:t>
                </a:r>
                <a:r>
                  <a:rPr lang="zh-CN" altLang="en-US" sz="2000" dirty="0"/>
                  <a:t>（</a:t>
                </a:r>
                <a:r>
                  <a:rPr lang="en-US" altLang="zh-CN" sz="2000" dirty="0"/>
                  <a:t>2.303</a:t>
                </a:r>
                <a:r>
                  <a:rPr lang="zh-CN" altLang="en-US" sz="2000" dirty="0"/>
                  <a:t>*</a:t>
                </a:r>
                <a:r>
                  <a:rPr lang="en-US" altLang="zh-CN" sz="2000" dirty="0"/>
                  <a:t>8.314*1148</a:t>
                </a:r>
                <a:r>
                  <a:rPr lang="zh-CN" altLang="en-US" sz="2000" dirty="0"/>
                  <a:t>）</a:t>
                </a:r>
                <a:r>
                  <a:rPr lang="en-US" altLang="zh-CN" sz="2000" dirty="0"/>
                  <a:t>= 4.563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696" y="5313764"/>
                <a:ext cx="6669171" cy="594265"/>
              </a:xfrm>
              <a:prstGeom prst="rect">
                <a:avLst/>
              </a:prstGeom>
              <a:blipFill rotWithShape="1">
                <a:blip r:embed="rId1"/>
                <a:stretch>
                  <a:fillRect l="-7" t="-3006" r="3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7209366" y="5442259"/>
                <a:ext cx="1849324" cy="3814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zh-CN" altLang="en-US" sz="1800" i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p>
                    </m:sSup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= 3.656</a:t>
                </a:r>
                <a:r>
                  <a:rPr lang="en-US" altLang="zh-CN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Webdings" panose="05030102010509060703" pitchFamily="18" charset="2"/>
                  </a:rPr>
                  <a:t>×10</a:t>
                </a:r>
                <a:r>
                  <a:rPr lang="en-US" altLang="zh-CN" baseline="30000" dirty="0">
                    <a:solidFill>
                      <a:srgbClr val="0000FF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  <a:sym typeface="Webdings" panose="05030102010509060703" pitchFamily="18" charset="2"/>
                  </a:rPr>
                  <a:t>4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366" y="5442259"/>
                <a:ext cx="1849324" cy="381451"/>
              </a:xfrm>
              <a:prstGeom prst="rect">
                <a:avLst/>
              </a:prstGeom>
              <a:blipFill rotWithShape="1">
                <a:blip r:embed="rId2"/>
                <a:stretch>
                  <a:fillRect l="-11" t="-3077" r="22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/>
              <p:cNvSpPr/>
              <p:nvPr/>
            </p:nvSpPr>
            <p:spPr>
              <a:xfrm>
                <a:off x="267581" y="771548"/>
                <a:ext cx="8575063" cy="2263775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一、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用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反应进度</a:t>
                </a:r>
                <a:r>
                  <a:rPr kumimoji="1" lang="zh-CN" altLang="en-US" sz="2400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定义的反应速率</a:t>
                </a:r>
                <a:endParaRPr lang="en-US" altLang="zh-CN" sz="2400" dirty="0">
                  <a:latin typeface="+mn-ea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二、浓度对反应速率的影响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endParaRPr lang="en-US" altLang="zh-CN" sz="2400" dirty="0">
                  <a:solidFill>
                    <a:srgbClr val="FF0000"/>
                  </a:solidFill>
                  <a:latin typeface="+mn-ea"/>
                </a:endParaRPr>
              </a:p>
              <a:p>
                <a:r>
                  <a:rPr lang="zh-CN" altLang="en-US" sz="2400" dirty="0">
                    <a:latin typeface="+mn-ea"/>
                  </a:rPr>
                  <a:t>质量作用定律与反应级数（零级反应、一级反应的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特点）</a:t>
                </a:r>
                <a:endParaRPr lang="zh-CN" altLang="en-US" sz="2400" dirty="0">
                  <a:solidFill>
                    <a:srgbClr val="FF0000"/>
                  </a:solidFill>
                  <a:latin typeface="+mn-ea"/>
                </a:endParaRPr>
              </a:p>
              <a:p>
                <a:r>
                  <a:rPr kumimoji="1"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幼圆" panose="02010509060101010101" pitchFamily="49" charset="-122"/>
                    <a:sym typeface="+mn-ea"/>
                  </a:rPr>
                  <a:t> </a:t>
                </a: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altLang="zh-CN" sz="2400" dirty="0">
                  <a:solidFill>
                    <a:srgbClr val="FF0000"/>
                  </a:solidFill>
                  <a:latin typeface="+mn-ea"/>
                </a:endParaRPr>
              </a:p>
              <a:p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三、温度的影响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+mn-ea"/>
                  </a:rPr>
                  <a:t>阿伦尼乌斯公式</a:t>
                </a:r>
                <a:r>
                  <a:rPr lang="zh-CN" altLang="en-US" sz="2400" dirty="0">
                    <a:latin typeface="+mn-ea"/>
                  </a:rPr>
                  <a:t> </a:t>
                </a:r>
                <a:endParaRPr lang="en-US" altLang="zh-CN" sz="2400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581" y="771548"/>
                <a:ext cx="8575063" cy="2263775"/>
              </a:xfrm>
              <a:prstGeom prst="rect">
                <a:avLst/>
              </a:prstGeom>
              <a:blipFill rotWithShape="1">
                <a:blip r:embed="rId1"/>
                <a:stretch>
                  <a:fillRect l="-3" t="-1" r="3" b="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Object 6"/>
          <p:cNvGraphicFramePr>
            <a:graphicFrameLocks noChangeAspect="1"/>
          </p:cNvGraphicFramePr>
          <p:nvPr/>
        </p:nvGraphicFramePr>
        <p:xfrm>
          <a:off x="330823" y="3328785"/>
          <a:ext cx="4325759" cy="815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公式" r:id="rId2" imgW="2286000" imgH="431800" progId="Equation.3">
                  <p:embed/>
                </p:oleObj>
              </mc:Choice>
              <mc:Fallback>
                <p:oleObj name="公式" r:id="rId2" imgW="2286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823" y="3328785"/>
                        <a:ext cx="4325759" cy="815702"/>
                      </a:xfrm>
                      <a:prstGeom prst="rect">
                        <a:avLst/>
                      </a:prstGeom>
                      <a:solidFill>
                        <a:srgbClr val="CC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1806657" y="4309738"/>
          <a:ext cx="3244667" cy="44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Equation" r:id="rId4" imgW="1282700" imgH="203200" progId="Equation.3">
                  <p:embed/>
                </p:oleObj>
              </mc:Choice>
              <mc:Fallback>
                <p:oleObj name="Equation" r:id="rId4" imgW="12827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06657" y="4309738"/>
                        <a:ext cx="3244667" cy="442375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4"/>
          <p:cNvGraphicFramePr>
            <a:graphicFrameLocks noChangeAspect="1"/>
          </p:cNvGraphicFramePr>
          <p:nvPr/>
        </p:nvGraphicFramePr>
        <p:xfrm>
          <a:off x="5224348" y="4309738"/>
          <a:ext cx="3108198" cy="4566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公式" r:id="rId6" imgW="1244600" imgH="228600" progId="Equation.3">
                  <p:embed/>
                </p:oleObj>
              </mc:Choice>
              <mc:Fallback>
                <p:oleObj name="公式" r:id="rId6" imgW="1244600" imgH="2286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348" y="4309738"/>
                        <a:ext cx="3108198" cy="456648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化反应速率（动力学）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468" y="4290688"/>
            <a:ext cx="14595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基元反应</a:t>
            </a:r>
            <a:endParaRPr lang="zh-CN" altLang="en-US" sz="2400" dirty="0"/>
          </a:p>
        </p:txBody>
      </p:sp>
      <p:sp>
        <p:nvSpPr>
          <p:cNvPr id="13" name="Text Box 2"/>
          <p:cNvSpPr txBox="1">
            <a:spLocks noChangeArrowheads="1"/>
          </p:cNvSpPr>
          <p:nvPr/>
        </p:nvSpPr>
        <p:spPr bwMode="auto">
          <a:xfrm>
            <a:off x="267323" y="5062384"/>
            <a:ext cx="15081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ts val="0"/>
              </a:spcBef>
              <a:spcAft>
                <a:spcPct val="0"/>
              </a:spcAft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复杂反应</a:t>
            </a:r>
            <a:endParaRPr kumimoji="1" lang="zh-CN" altLang="en-US" sz="24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Object 3"/>
              <p:cNvSpPr txBox="1"/>
              <p:nvPr/>
            </p:nvSpPr>
            <p:spPr bwMode="auto">
              <a:xfrm>
                <a:off x="1799579" y="5083974"/>
                <a:ext cx="3251746" cy="43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>
                <a:normAutofit fontScale="85000" lnSpcReduction="1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zh-CN" altLang="en-US" sz="2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nor/>
                        </m:rPr>
                        <a:rPr lang="zh-CN" altLang="en-US" sz="2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e>
                        <m:sub>
                          <m: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zh-CN" altLang="en-US" sz="2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6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zh-CN" altLang="en-US" sz="26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O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4" name="Object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9579" y="5083974"/>
                <a:ext cx="3251746" cy="434975"/>
              </a:xfrm>
              <a:prstGeom prst="rect">
                <a:avLst/>
              </a:prstGeom>
              <a:blipFill rotWithShape="1">
                <a:blip r:embed="rId8"/>
                <a:stretch>
                  <a:fillRect l="-19" t="-38" r="16" b="3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Object 5"/>
              <p:cNvSpPr txBox="1"/>
              <p:nvPr/>
            </p:nvSpPr>
            <p:spPr bwMode="auto">
              <a:xfrm>
                <a:off x="5224348" y="5060479"/>
                <a:ext cx="3108198" cy="4603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NO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)⋅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1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24348" y="5060479"/>
                <a:ext cx="3108198" cy="460375"/>
              </a:xfrm>
              <a:prstGeom prst="rect">
                <a:avLst/>
              </a:prstGeom>
              <a:blipFill rotWithShape="1">
                <a:blip r:embed="rId9"/>
                <a:stretch>
                  <a:fillRect l="-7" t="-36" r="2" b="3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331126" y="5764231"/>
            <a:ext cx="14684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反应级数</a:t>
            </a:r>
            <a:endParaRPr lang="zh-CN" altLang="en-US" sz="2400" dirty="0"/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1799673" y="5764231"/>
            <a:ext cx="7059859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just" fontAlgn="base">
              <a:spcBef>
                <a:spcPct val="50000"/>
              </a:spcBef>
              <a:spcAft>
                <a:spcPct val="0"/>
              </a:spcAft>
              <a:buFontTx/>
              <a:buNone/>
              <a:defRPr kumimoji="1" sz="24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rgbClr val="0000FF"/>
                </a:solidFill>
              </a:rPr>
              <a:t>某个反应的级数由</a:t>
            </a:r>
            <a:r>
              <a:rPr lang="zh-CN" altLang="en-US" b="1" dirty="0"/>
              <a:t>实验确定</a:t>
            </a:r>
            <a:r>
              <a:rPr lang="zh-CN" altLang="en-US" dirty="0">
                <a:solidFill>
                  <a:srgbClr val="0000FF"/>
                </a:solidFill>
              </a:rPr>
              <a:t>。正整数</a:t>
            </a:r>
            <a:r>
              <a:rPr lang="en-US" altLang="zh-CN" dirty="0">
                <a:solidFill>
                  <a:srgbClr val="0000FF"/>
                </a:solidFill>
              </a:rPr>
              <a:t>\</a:t>
            </a:r>
            <a:r>
              <a:rPr lang="zh-CN" altLang="en-US" dirty="0">
                <a:solidFill>
                  <a:srgbClr val="0000FF"/>
                </a:solidFill>
              </a:rPr>
              <a:t>零</a:t>
            </a:r>
            <a:r>
              <a:rPr lang="en-US" altLang="zh-CN" dirty="0">
                <a:solidFill>
                  <a:srgbClr val="0000FF"/>
                </a:solidFill>
              </a:rPr>
              <a:t>\</a:t>
            </a:r>
            <a:r>
              <a:rPr lang="zh-CN" altLang="en-US" dirty="0">
                <a:solidFill>
                  <a:srgbClr val="0000FF"/>
                </a:solidFill>
              </a:rPr>
              <a:t>分数</a:t>
            </a:r>
            <a:r>
              <a:rPr lang="en-US" altLang="zh-CN" dirty="0">
                <a:solidFill>
                  <a:srgbClr val="0000FF"/>
                </a:solidFill>
              </a:rPr>
              <a:t>\</a:t>
            </a:r>
            <a:r>
              <a:rPr lang="zh-CN" altLang="en-US" dirty="0">
                <a:solidFill>
                  <a:srgbClr val="0000FF"/>
                </a:solidFill>
              </a:rPr>
              <a:t>负数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bldLvl="0" animBg="1"/>
      <p:bldP spid="15" grpId="0" bldLvl="0" animBg="1"/>
      <p:bldP spid="1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3009583" y="1815148"/>
          <a:ext cx="212090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" imgW="1028065" imgH="393700" progId="Equation.3">
                  <p:embed/>
                </p:oleObj>
              </mc:Choice>
              <mc:Fallback>
                <p:oleObj name="Equation" r:id="rId1" imgW="1028065" imgH="3937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9583" y="1815148"/>
                        <a:ext cx="2120900" cy="812800"/>
                      </a:xfrm>
                      <a:prstGeom prst="rect">
                        <a:avLst/>
                      </a:prstGeom>
                      <a:solidFill>
                        <a:srgbClr val="FF99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324141" y="866492"/>
            <a:ext cx="26855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阿伦尼乌斯方程式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5"/>
              <p:cNvSpPr txBox="1"/>
              <p:nvPr/>
            </p:nvSpPr>
            <p:spPr bwMode="auto">
              <a:xfrm>
                <a:off x="2855322" y="866492"/>
                <a:ext cx="2189018" cy="609017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𝑅𝑇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7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5322" y="866492"/>
                <a:ext cx="2189018" cy="609017"/>
              </a:xfrm>
              <a:prstGeom prst="rect">
                <a:avLst/>
              </a:prstGeom>
              <a:blipFill rotWithShape="1">
                <a:blip r:embed="rId3"/>
                <a:stretch>
                  <a:fillRect l="-17" t="-58" r="24" b="66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285406" y="2967451"/>
            <a:ext cx="2945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活化能与过渡态理论</a:t>
            </a:r>
            <a:endParaRPr lang="zh-CN" altLang="en-US" sz="24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771" y="3975371"/>
            <a:ext cx="1625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催化剂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49985" y="3790586"/>
            <a:ext cx="6938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是一种能改变反应速率，而在反应前后其自身的组成、数量和化学性质保持不变的物质。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224780" y="995680"/>
            <a:ext cx="457200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k--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反应速率常数</a:t>
            </a:r>
            <a:endParaRPr lang="en-US" altLang="zh-CN" sz="2200" i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4468" y="769811"/>
            <a:ext cx="4660065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59-60</a:t>
            </a: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7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题。</a:t>
            </a:r>
            <a:endParaRPr kumimoji="1"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84468" y="1600808"/>
            <a:ext cx="857506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6.</a:t>
            </a:r>
            <a:r>
              <a:rPr lang="zh-CN" altLang="en-US" sz="2000" dirty="0"/>
              <a:t>反应</a:t>
            </a:r>
            <a:r>
              <a:rPr lang="en-US" altLang="zh-CN" sz="2000" dirty="0"/>
              <a:t>2NO(g) + Cl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(g) → 2NOCl (g)</a:t>
            </a:r>
            <a:r>
              <a:rPr lang="zh-CN" altLang="en-US" sz="2000" dirty="0"/>
              <a:t>为基元反应。</a:t>
            </a:r>
            <a:endParaRPr lang="zh-CN" altLang="en-US" sz="2000" dirty="0"/>
          </a:p>
          <a:p>
            <a:r>
              <a:rPr lang="en-US" altLang="zh-CN" sz="2000" dirty="0"/>
              <a:t>(1)</a:t>
            </a:r>
            <a:r>
              <a:rPr lang="zh-CN" altLang="en-US" sz="2000" dirty="0"/>
              <a:t>写出该反应的速率方程式；</a:t>
            </a:r>
            <a:endParaRPr lang="zh-CN" altLang="en-US" sz="2000" dirty="0"/>
          </a:p>
          <a:p>
            <a:r>
              <a:rPr lang="en-US" altLang="zh-CN" sz="2000" dirty="0"/>
              <a:t>(2)</a:t>
            </a:r>
            <a:r>
              <a:rPr lang="zh-CN" altLang="en-US" sz="2000" dirty="0"/>
              <a:t>计算反应级数：</a:t>
            </a:r>
            <a:endParaRPr lang="zh-CN" altLang="en-US" sz="2000" dirty="0"/>
          </a:p>
          <a:p>
            <a:r>
              <a:rPr lang="en-US" altLang="zh-CN" sz="2000" dirty="0"/>
              <a:t>(3)</a:t>
            </a:r>
            <a:r>
              <a:rPr lang="zh-CN" altLang="en-US" sz="2000" dirty="0"/>
              <a:t>其他条件不变，若将容器体积增加到原来的</a:t>
            </a:r>
            <a:r>
              <a:rPr lang="en-US" altLang="zh-CN" sz="2000" dirty="0"/>
              <a:t>2</a:t>
            </a:r>
            <a:r>
              <a:rPr lang="zh-CN" altLang="en-US" sz="2000" dirty="0"/>
              <a:t>倍，反应速率如何变化？</a:t>
            </a:r>
            <a:endParaRPr lang="zh-CN" altLang="en-US" sz="2000" dirty="0"/>
          </a:p>
          <a:p>
            <a:r>
              <a:rPr lang="en-US" altLang="zh-CN" sz="2000" dirty="0"/>
              <a:t>(4)</a:t>
            </a:r>
            <a:r>
              <a:rPr lang="zh-CN" altLang="en-US" sz="2000" dirty="0"/>
              <a:t>如果容器体积不变，将</a:t>
            </a:r>
            <a:r>
              <a:rPr lang="en-US" altLang="zh-CN" sz="2000" dirty="0"/>
              <a:t>NO</a:t>
            </a:r>
            <a:r>
              <a:rPr lang="zh-CN" altLang="en-US" sz="2000" dirty="0"/>
              <a:t>的浓度增加到原来的</a:t>
            </a:r>
            <a:r>
              <a:rPr lang="en-US" altLang="zh-CN" sz="2000" dirty="0"/>
              <a:t>3</a:t>
            </a:r>
            <a:r>
              <a:rPr lang="zh-CN" altLang="en-US" sz="2000" dirty="0"/>
              <a:t>倍，反应速率如何变化？</a:t>
            </a:r>
            <a:endParaRPr lang="zh-CN" altLang="en-US" sz="2000" dirty="0"/>
          </a:p>
        </p:txBody>
      </p:sp>
      <p:sp>
        <p:nvSpPr>
          <p:cNvPr id="7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468" y="3164312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r>
              <a:rPr lang="zh-CN" altLang="en-US" sz="2400" dirty="0"/>
              <a:t> </a:t>
            </a:r>
            <a:r>
              <a:rPr lang="zh-CN" altLang="en-US" sz="2400" dirty="0">
                <a:solidFill>
                  <a:srgbClr val="0000FF"/>
                </a:solidFill>
              </a:rPr>
              <a:t>(1)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563077" y="3232024"/>
            <a:ext cx="289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 = </a:t>
            </a:r>
            <a:r>
              <a:rPr lang="en-US" sz="2400" dirty="0" err="1"/>
              <a:t>k•c</a:t>
            </a:r>
            <a:r>
              <a:rPr lang="en-US" sz="2400" dirty="0"/>
              <a:t>(NO)</a:t>
            </a:r>
            <a:r>
              <a:rPr lang="en-US" sz="2400" baseline="30000" dirty="0"/>
              <a:t>2</a:t>
            </a:r>
            <a:r>
              <a:rPr lang="en-US" sz="2400" dirty="0"/>
              <a:t>•c(Cl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1563077" y="3710240"/>
            <a:ext cx="2899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 = m + n = 2 +1 = 3</a:t>
            </a:r>
            <a:endParaRPr 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84468" y="3693689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 (</a:t>
            </a:r>
            <a:r>
              <a:rPr lang="en-US" altLang="zh-CN" sz="24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507422" y="4984490"/>
            <a:ext cx="402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v’ = </a:t>
            </a:r>
            <a:r>
              <a:rPr lang="en-US" sz="2400" dirty="0" err="1"/>
              <a:t>k•c</a:t>
            </a:r>
            <a:r>
              <a:rPr lang="en-US" sz="2400" dirty="0"/>
              <a:t>(NO)’</a:t>
            </a:r>
            <a:r>
              <a:rPr lang="en-US" sz="2400" baseline="30000" dirty="0"/>
              <a:t>2</a:t>
            </a:r>
            <a:r>
              <a:rPr lang="en-US" sz="2400" dirty="0"/>
              <a:t>•c(Cl</a:t>
            </a:r>
            <a:r>
              <a:rPr lang="en-US" sz="2400" baseline="-25000" dirty="0"/>
              <a:t>2</a:t>
            </a:r>
            <a:r>
              <a:rPr lang="en-US" sz="2400" dirty="0"/>
              <a:t>)’ </a:t>
            </a:r>
            <a:r>
              <a:rPr lang="en-US" altLang="zh-CN" sz="2400" dirty="0"/>
              <a:t>= 1/8</a:t>
            </a:r>
            <a:r>
              <a:rPr lang="zh-CN" altLang="en-US" sz="2400" dirty="0"/>
              <a:t> </a:t>
            </a:r>
            <a:r>
              <a:rPr lang="en-US" altLang="zh-CN" sz="2400" dirty="0"/>
              <a:t>v</a:t>
            </a:r>
            <a:endParaRPr 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4468" y="4230319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 (</a:t>
            </a:r>
            <a:r>
              <a:rPr lang="en-US" altLang="zh-CN" sz="24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63077" y="4217441"/>
            <a:ext cx="3657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c(NO)’ = ½ c(NO)</a:t>
            </a:r>
            <a:r>
              <a:rPr lang="en-US" sz="2400" b="1" dirty="0"/>
              <a:t> </a:t>
            </a:r>
            <a:endParaRPr lang="en-US" sz="2400" b="1" dirty="0"/>
          </a:p>
          <a:p>
            <a:r>
              <a:rPr lang="en-US" sz="2400" dirty="0"/>
              <a:t>c(Cl</a:t>
            </a:r>
            <a:r>
              <a:rPr lang="en-US" sz="2400" baseline="-25000" dirty="0"/>
              <a:t>2</a:t>
            </a:r>
            <a:r>
              <a:rPr lang="en-US" sz="2400" dirty="0"/>
              <a:t>)’ = ½ c(Cl</a:t>
            </a:r>
            <a:r>
              <a:rPr lang="en-US" sz="2400" baseline="-25000" dirty="0"/>
              <a:t>2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284468" y="5439587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 (</a:t>
            </a:r>
            <a:r>
              <a:rPr lang="en-US" altLang="zh-CN" sz="2400" dirty="0">
                <a:solidFill>
                  <a:srgbClr val="0000FF"/>
                </a:solidFill>
              </a:rPr>
              <a:t>4</a:t>
            </a:r>
            <a:r>
              <a:rPr lang="zh-CN" altLang="en-US" sz="2400" dirty="0">
                <a:solidFill>
                  <a:srgbClr val="0000FF"/>
                </a:solidFill>
              </a:rPr>
              <a:t>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507422" y="5508872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c(NO)’’ = 3*c(NO)</a:t>
            </a:r>
            <a:r>
              <a:rPr lang="en-US" sz="2400" b="1" dirty="0"/>
              <a:t> </a:t>
            </a:r>
            <a:endParaRPr lang="en-US" sz="24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1507421" y="5932611"/>
            <a:ext cx="4025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v</a:t>
            </a:r>
            <a:r>
              <a:rPr lang="en-US" sz="2400" dirty="0"/>
              <a:t>’’ = </a:t>
            </a:r>
            <a:r>
              <a:rPr lang="en-US" sz="2400" dirty="0" err="1"/>
              <a:t>k•c</a:t>
            </a:r>
            <a:r>
              <a:rPr lang="en-US" sz="2400" dirty="0"/>
              <a:t>(NO)’’</a:t>
            </a:r>
            <a:r>
              <a:rPr lang="en-US" sz="2400" baseline="30000" dirty="0"/>
              <a:t>2</a:t>
            </a:r>
            <a:r>
              <a:rPr lang="en-US" sz="2400" dirty="0"/>
              <a:t>•c(Cl</a:t>
            </a:r>
            <a:r>
              <a:rPr lang="en-US" sz="2400" baseline="-25000" dirty="0"/>
              <a:t>2</a:t>
            </a:r>
            <a:r>
              <a:rPr lang="en-US" sz="2400" dirty="0"/>
              <a:t>) </a:t>
            </a:r>
            <a:r>
              <a:rPr lang="en-US" altLang="zh-CN" sz="2400" dirty="0"/>
              <a:t>= 9</a:t>
            </a:r>
            <a:r>
              <a:rPr lang="zh-CN" altLang="en-US" sz="2400" dirty="0"/>
              <a:t> </a:t>
            </a:r>
            <a:r>
              <a:rPr lang="en-US" altLang="zh-CN" sz="2400" dirty="0"/>
              <a:t>v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847859"/>
            <a:ext cx="857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7.</a:t>
            </a:r>
            <a:r>
              <a:rPr lang="zh-CN" altLang="en-US" sz="2400" dirty="0"/>
              <a:t>某一级反应</a:t>
            </a:r>
            <a:r>
              <a:rPr lang="en-US" altLang="zh-CN" sz="2400" dirty="0"/>
              <a:t>A→2B</a:t>
            </a:r>
            <a:r>
              <a:rPr lang="zh-CN" altLang="en-US" sz="2400" dirty="0"/>
              <a:t>的初速率</a:t>
            </a:r>
            <a:r>
              <a:rPr lang="en-US" altLang="zh-CN" sz="2400" dirty="0"/>
              <a:t>v</a:t>
            </a:r>
            <a:r>
              <a:rPr lang="en-US" altLang="zh-CN" sz="2400" baseline="-25000" dirty="0"/>
              <a:t>0</a:t>
            </a:r>
            <a:r>
              <a:rPr lang="en-US" altLang="zh-CN" sz="2400" dirty="0"/>
              <a:t>=1.0×10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 mol•L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• min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,</a:t>
            </a:r>
            <a:r>
              <a:rPr lang="zh-CN" altLang="en-US" sz="2400" dirty="0"/>
              <a:t>反应进行</a:t>
            </a:r>
            <a:r>
              <a:rPr lang="en-US" altLang="zh-CN" sz="2400" dirty="0"/>
              <a:t>60 min</a:t>
            </a:r>
            <a:r>
              <a:rPr lang="zh-CN" altLang="en-US" sz="2400" dirty="0"/>
              <a:t>后的速率为</a:t>
            </a:r>
            <a:r>
              <a:rPr lang="en-US" altLang="zh-CN" sz="2400" dirty="0"/>
              <a:t>2.5×10</a:t>
            </a:r>
            <a:r>
              <a:rPr lang="en-US" altLang="zh-CN" sz="2400" baseline="30000" dirty="0"/>
              <a:t>4</a:t>
            </a:r>
            <a:r>
              <a:rPr lang="en-US" altLang="zh-CN" sz="2400" dirty="0"/>
              <a:t> mol•L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• min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rgbClr val="0000FF"/>
                </a:solidFill>
              </a:rPr>
              <a:t>试计算该反应的速率常数</a:t>
            </a:r>
            <a:r>
              <a:rPr lang="en-US" altLang="zh-CN" sz="2400" dirty="0">
                <a:solidFill>
                  <a:srgbClr val="0000FF"/>
                </a:solidFill>
              </a:rPr>
              <a:t>k, </a:t>
            </a:r>
            <a:r>
              <a:rPr lang="zh-CN" altLang="en-US" sz="2400" dirty="0">
                <a:solidFill>
                  <a:srgbClr val="0000FF"/>
                </a:solidFill>
              </a:rPr>
              <a:t>半衰期</a:t>
            </a:r>
            <a:r>
              <a:rPr lang="en-US" altLang="zh-CN" sz="2400" dirty="0">
                <a:solidFill>
                  <a:srgbClr val="0000FF"/>
                </a:solidFill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1/2</a:t>
            </a:r>
            <a:r>
              <a:rPr lang="zh-CN" altLang="en-US" sz="2400" dirty="0">
                <a:solidFill>
                  <a:srgbClr val="0000FF"/>
                </a:solidFill>
              </a:rPr>
              <a:t>及反应物</a:t>
            </a:r>
            <a:r>
              <a:rPr lang="en-US" altLang="zh-CN" sz="2400" dirty="0">
                <a:solidFill>
                  <a:srgbClr val="0000FF"/>
                </a:solidFill>
              </a:rPr>
              <a:t>A</a:t>
            </a:r>
            <a:r>
              <a:rPr lang="zh-CN" altLang="en-US" sz="2400" dirty="0">
                <a:solidFill>
                  <a:srgbClr val="0000FF"/>
                </a:solidFill>
              </a:rPr>
              <a:t>的初浓度。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480" y="2047875"/>
            <a:ext cx="294703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r>
              <a:rPr lang="zh-CN" altLang="en-US" sz="2400" dirty="0">
                <a:solidFill>
                  <a:srgbClr val="0000FF"/>
                </a:solidFill>
              </a:rPr>
              <a:t>对于一级反应：</a:t>
            </a:r>
            <a:r>
              <a:rPr lang="zh-CN" altLang="en-US" sz="2000" dirty="0"/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11"/>
              <p:cNvSpPr txBox="1"/>
              <p:nvPr/>
            </p:nvSpPr>
            <p:spPr bwMode="auto">
              <a:xfrm>
                <a:off x="609240" y="3220546"/>
                <a:ext cx="2975805" cy="8180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𝑘𝑡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</m:den>
                      </m:f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3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240" y="3220546"/>
                <a:ext cx="2975805" cy="818036"/>
              </a:xfrm>
              <a:prstGeom prst="rect">
                <a:avLst/>
              </a:prstGeom>
              <a:blipFill rotWithShape="1">
                <a:blip r:embed="rId1"/>
                <a:stretch>
                  <a:fillRect l="-9" t="-56" r="16" b="7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/>
          <p:cNvSpPr txBox="1"/>
          <p:nvPr/>
        </p:nvSpPr>
        <p:spPr>
          <a:xfrm>
            <a:off x="744495" y="2605128"/>
            <a:ext cx="3657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V</a:t>
            </a:r>
            <a:r>
              <a:rPr lang="en-US" altLang="zh-CN" sz="2400" baseline="-25000" dirty="0"/>
              <a:t>0 </a:t>
            </a:r>
            <a:r>
              <a:rPr lang="en-US" altLang="zh-CN" sz="2400" dirty="0"/>
              <a:t>= 1.0 x 10</a:t>
            </a:r>
            <a:r>
              <a:rPr lang="en-US" altLang="zh-CN" sz="2400" baseline="30000" dirty="0"/>
              <a:t>-3</a:t>
            </a:r>
            <a:r>
              <a:rPr lang="en-US" altLang="zh-CN" sz="2400" dirty="0"/>
              <a:t> = k * c</a:t>
            </a:r>
            <a:r>
              <a:rPr lang="en-US" altLang="zh-CN" sz="2400" baseline="-25000" dirty="0"/>
              <a:t>0</a:t>
            </a:r>
            <a:endParaRPr lang="en-US" sz="2400" baseline="-25000" dirty="0"/>
          </a:p>
        </p:txBody>
      </p:sp>
      <p:sp>
        <p:nvSpPr>
          <p:cNvPr id="16" name="文本框 15"/>
          <p:cNvSpPr txBox="1"/>
          <p:nvPr/>
        </p:nvSpPr>
        <p:spPr>
          <a:xfrm>
            <a:off x="3941085" y="2605130"/>
            <a:ext cx="36574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V</a:t>
            </a:r>
            <a:r>
              <a:rPr lang="en-US" altLang="zh-CN" sz="2400" baseline="-25000" dirty="0"/>
              <a:t>60 </a:t>
            </a:r>
            <a:r>
              <a:rPr lang="en-US" altLang="zh-CN" sz="2400" dirty="0"/>
              <a:t>= 2.5 x 10</a:t>
            </a:r>
            <a:r>
              <a:rPr lang="en-US" altLang="zh-CN" sz="2400" baseline="30000" dirty="0"/>
              <a:t>-4</a:t>
            </a:r>
            <a:r>
              <a:rPr lang="en-US" altLang="zh-CN" sz="2400" dirty="0"/>
              <a:t> = k*c</a:t>
            </a:r>
            <a:r>
              <a:rPr lang="en-US" altLang="zh-CN" sz="2400" baseline="-25000" dirty="0"/>
              <a:t>60</a:t>
            </a:r>
            <a:endParaRPr lang="en-US" sz="2400" baseline="-25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1"/>
              <p:cNvSpPr txBox="1"/>
              <p:nvPr/>
            </p:nvSpPr>
            <p:spPr bwMode="auto">
              <a:xfrm>
                <a:off x="4884695" y="4572655"/>
                <a:ext cx="3840790" cy="81803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60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𝑚𝑖𝑛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84695" y="4572655"/>
                <a:ext cx="3840790" cy="818036"/>
              </a:xfrm>
              <a:prstGeom prst="rect">
                <a:avLst/>
              </a:prstGeom>
              <a:blipFill rotWithShape="1">
                <a:blip r:embed="rId2"/>
                <a:stretch>
                  <a:fillRect l="-7" t="-2" r="15" b="2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1"/>
              <p:cNvSpPr txBox="1"/>
              <p:nvPr/>
            </p:nvSpPr>
            <p:spPr bwMode="auto">
              <a:xfrm>
                <a:off x="744220" y="4192270"/>
                <a:ext cx="2975610" cy="398145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func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  <m:r>
                            <m:rPr>
                              <m:sty m:val="p"/>
                            </m:rPr>
                            <a:rPr lang="en-US" altLang="zh-CN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fName>
                        <m:e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𝑘𝑡</m:t>
                      </m:r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8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220" y="4192270"/>
                <a:ext cx="2975610" cy="398145"/>
              </a:xfrm>
              <a:prstGeom prst="rect">
                <a:avLst/>
              </a:prstGeom>
              <a:blipFill rotWithShape="1">
                <a:blip r:embed="rId3"/>
                <a:stretch>
                  <a:fillRect b="-334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/>
          <p:cNvSpPr txBox="1"/>
          <p:nvPr/>
        </p:nvSpPr>
        <p:spPr>
          <a:xfrm>
            <a:off x="4428245" y="3398961"/>
            <a:ext cx="3539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k = 0.023 min</a:t>
            </a:r>
            <a:r>
              <a:rPr lang="en-US" altLang="zh-CN" sz="2400" baseline="30000" dirty="0">
                <a:solidFill>
                  <a:srgbClr val="0000FF"/>
                </a:solidFill>
              </a:rPr>
              <a:t>-1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8720" y="5479627"/>
            <a:ext cx="3539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c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0</a:t>
            </a:r>
            <a:r>
              <a:rPr lang="en-US" altLang="zh-CN" sz="2400" dirty="0">
                <a:solidFill>
                  <a:srgbClr val="0000FF"/>
                </a:solidFill>
              </a:rPr>
              <a:t>(A) = 0.043 mol•L</a:t>
            </a:r>
            <a:r>
              <a:rPr lang="en-US" altLang="zh-CN" sz="2400" baseline="30000" dirty="0">
                <a:solidFill>
                  <a:srgbClr val="0000FF"/>
                </a:solidFill>
              </a:rPr>
              <a:t>-1</a:t>
            </a:r>
            <a:endParaRPr lang="en-US" sz="2400" baseline="-25000" dirty="0">
              <a:solidFill>
                <a:srgbClr val="0000FF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60130" y="4751052"/>
            <a:ext cx="442430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半衰期</a:t>
            </a:r>
            <a:r>
              <a:rPr lang="en-US" altLang="zh-CN" sz="2400" dirty="0">
                <a:solidFill>
                  <a:srgbClr val="0000FF"/>
                </a:solidFill>
              </a:rPr>
              <a:t>t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1/2</a:t>
            </a:r>
            <a:r>
              <a:rPr lang="en-US" altLang="zh-CN" sz="2400" dirty="0">
                <a:solidFill>
                  <a:srgbClr val="0000FF"/>
                </a:solidFill>
              </a:rPr>
              <a:t> = ln(1/2)/(-k) = 30 min</a:t>
            </a:r>
            <a:endParaRPr lang="en-US" sz="2400" dirty="0"/>
          </a:p>
        </p:txBody>
      </p:sp>
      <p:graphicFrame>
        <p:nvGraphicFramePr>
          <p:cNvPr id="4" name="Object 4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4016197" y="2123157"/>
          <a:ext cx="177673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5" imgW="711200" imgH="203200" progId="Equation.3">
                  <p:embed/>
                </p:oleObj>
              </mc:Choice>
              <mc:Fallback>
                <p:oleObj name="公式" r:id="rId5" imgW="7112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6197" y="2123157"/>
                        <a:ext cx="1776730" cy="406400"/>
                      </a:xfrm>
                      <a:prstGeom prst="rect">
                        <a:avLst/>
                      </a:prstGeom>
                      <a:solidFill>
                        <a:srgbClr val="CCFF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11"/>
              <p:cNvSpPr txBox="1"/>
              <p:nvPr>
                <p:custDataLst>
                  <p:tags r:id="rId7"/>
                </p:custDataLst>
              </p:nvPr>
            </p:nvSpPr>
            <p:spPr bwMode="auto">
              <a:xfrm>
                <a:off x="7075805" y="2352040"/>
                <a:ext cx="1916430" cy="81788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f>
                            <m:f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</m:e>
                      </m:func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f>
                            <m:fPr>
                              <m:ctrlP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8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075805" y="2352040"/>
                <a:ext cx="1916430" cy="81788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7" grpId="0" bldLvl="0" animBg="1"/>
      <p:bldP spid="18" grpId="0" bldLvl="0" animBg="1"/>
      <p:bldP spid="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840044"/>
            <a:ext cx="857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9.</a:t>
            </a:r>
            <a:r>
              <a:rPr lang="zh-CN" altLang="en-US" sz="2400" dirty="0"/>
              <a:t>反应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+ 3H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→ 2NH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，在温度为</a:t>
            </a:r>
            <a:r>
              <a:rPr lang="en-US" altLang="zh-CN" sz="2400" dirty="0"/>
              <a:t>773K</a:t>
            </a:r>
            <a:r>
              <a:rPr lang="zh-CN" altLang="en-US" sz="2400" dirty="0"/>
              <a:t>、不使用催化剂时反应的活化能为</a:t>
            </a:r>
            <a:r>
              <a:rPr lang="en-US" altLang="zh-CN" sz="2400" dirty="0"/>
              <a:t>326.4 kJ·mol</a:t>
            </a:r>
            <a:r>
              <a:rPr lang="en-US" altLang="zh-CN" sz="2400" baseline="30000" dirty="0"/>
              <a:t>-1</a:t>
            </a:r>
            <a:r>
              <a:rPr lang="zh-CN" altLang="en-US" sz="2400" dirty="0"/>
              <a:t>，相同温度下使用</a:t>
            </a:r>
            <a:r>
              <a:rPr lang="en-US" altLang="zh-CN" sz="2400" dirty="0"/>
              <a:t>Fe</a:t>
            </a:r>
            <a:r>
              <a:rPr lang="zh-CN" altLang="en-US" sz="2400" dirty="0"/>
              <a:t>作催化剂，反应的活化能降为</a:t>
            </a:r>
            <a:r>
              <a:rPr lang="en-US" altLang="zh-CN" sz="2400" dirty="0"/>
              <a:t>176 kJ·mol</a:t>
            </a:r>
            <a:r>
              <a:rPr lang="en-US" altLang="zh-CN" sz="2400" baseline="30000" dirty="0"/>
              <a:t>-1</a:t>
            </a:r>
            <a:r>
              <a:rPr lang="zh-CN" altLang="en-US" sz="2400" dirty="0"/>
              <a:t>。</a:t>
            </a:r>
            <a:r>
              <a:rPr lang="zh-CN" altLang="en-US" sz="2400" dirty="0">
                <a:solidFill>
                  <a:srgbClr val="0000FF"/>
                </a:solidFill>
              </a:rPr>
              <a:t>试计算此温度下两种反应速率之比。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46991" y="2040373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6"/>
              <p:cNvSpPr txBox="1"/>
              <p:nvPr/>
            </p:nvSpPr>
            <p:spPr bwMode="auto">
              <a:xfrm>
                <a:off x="1160462" y="2095500"/>
                <a:ext cx="2731599" cy="8128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60462" y="2095500"/>
                <a:ext cx="2731599" cy="812800"/>
              </a:xfrm>
              <a:prstGeom prst="rect">
                <a:avLst/>
              </a:prstGeom>
              <a:blipFill rotWithShape="1">
                <a:blip r:embed="rId1"/>
                <a:stretch>
                  <a:fillRect l="-12" r="5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6"/>
              <p:cNvSpPr txBox="1"/>
              <p:nvPr/>
            </p:nvSpPr>
            <p:spPr bwMode="auto">
              <a:xfrm>
                <a:off x="4070533" y="2001140"/>
                <a:ext cx="2731599" cy="812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 b="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0533" y="2001140"/>
                <a:ext cx="2731599" cy="812800"/>
              </a:xfrm>
              <a:prstGeom prst="rect">
                <a:avLst/>
              </a:prstGeom>
              <a:blipFill rotWithShape="1">
                <a:blip r:embed="rId2"/>
                <a:stretch>
                  <a:fillRect l="-7" t="-31" b="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Object 6"/>
              <p:cNvSpPr txBox="1"/>
              <p:nvPr/>
            </p:nvSpPr>
            <p:spPr bwMode="auto">
              <a:xfrm>
                <a:off x="4070533" y="2813940"/>
                <a:ext cx="2731599" cy="812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 b="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070533" y="2813940"/>
                <a:ext cx="2731599" cy="812800"/>
              </a:xfrm>
              <a:prstGeom prst="rect">
                <a:avLst/>
              </a:prstGeom>
              <a:blipFill rotWithShape="1">
                <a:blip r:embed="rId3"/>
                <a:stretch>
                  <a:fillRect l="-7" t="-31" b="31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Object 6"/>
              <p:cNvSpPr txBox="1"/>
              <p:nvPr/>
            </p:nvSpPr>
            <p:spPr bwMode="auto">
              <a:xfrm>
                <a:off x="422640" y="3587507"/>
                <a:ext cx="7295785" cy="81280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func>
                          <m:r>
                            <a:rPr lang="en-US" sz="2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func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f>
                            <m:fPr>
                              <m:ctrlPr>
                                <a:rPr lang="en-US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k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240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e>
                      </m:func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 b="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  <m:r>
                            <a:rPr lang="en-US" sz="2400" b="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2640" y="3587507"/>
                <a:ext cx="7295785" cy="812800"/>
              </a:xfrm>
              <a:prstGeom prst="rect">
                <a:avLst/>
              </a:prstGeom>
              <a:blipFill rotWithShape="1">
                <a:blip r:embed="rId4"/>
                <a:stretch>
                  <a:fillRect l="-5" t="-48" b="-5108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2407137" y="4681415"/>
            <a:ext cx="5478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= (176</a:t>
            </a:r>
            <a:r>
              <a:rPr lang="en-US" altLang="zh-CN" sz="2400" dirty="0"/>
              <a:t>×10</a:t>
            </a:r>
            <a:r>
              <a:rPr lang="en-US" altLang="zh-CN" sz="2400" baseline="30000" dirty="0"/>
              <a:t>3</a:t>
            </a:r>
            <a:r>
              <a:rPr lang="en-US" sz="2400" dirty="0"/>
              <a:t>– 326.4</a:t>
            </a:r>
            <a:r>
              <a:rPr lang="en-US" altLang="zh-CN" sz="2400" dirty="0"/>
              <a:t>×10</a:t>
            </a:r>
            <a:r>
              <a:rPr lang="en-US" altLang="zh-CN" sz="2400" baseline="30000" dirty="0"/>
              <a:t>3</a:t>
            </a:r>
            <a:r>
              <a:rPr lang="en-US" sz="2400" dirty="0"/>
              <a:t>)/</a:t>
            </a:r>
            <a:r>
              <a:rPr lang="zh-CN" altLang="en-US" sz="2400" dirty="0"/>
              <a:t>（</a:t>
            </a:r>
            <a:r>
              <a:rPr lang="en-US" sz="2400" dirty="0"/>
              <a:t>8.314</a:t>
            </a:r>
            <a:r>
              <a:rPr lang="zh-CN" altLang="en-US" sz="2400" dirty="0"/>
              <a:t>*</a:t>
            </a:r>
            <a:r>
              <a:rPr lang="en-US" altLang="zh-CN" sz="2400" dirty="0"/>
              <a:t>773</a:t>
            </a:r>
            <a:r>
              <a:rPr lang="zh-CN" altLang="en-US" sz="2400" dirty="0"/>
              <a:t>）</a:t>
            </a:r>
            <a:endParaRPr lang="en-US" sz="2400" dirty="0"/>
          </a:p>
          <a:p>
            <a:r>
              <a:rPr lang="en-US" altLang="zh-CN" sz="2400" dirty="0"/>
              <a:t>=-23.40</a:t>
            </a: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622483" y="5485776"/>
                <a:ext cx="3949517" cy="6779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= e</a:t>
                </a:r>
                <a:r>
                  <a:rPr lang="en-US" sz="2400" baseline="30000" dirty="0">
                    <a:solidFill>
                      <a:srgbClr val="0000FF"/>
                    </a:solidFill>
                  </a:rPr>
                  <a:t>-23.4</a:t>
                </a:r>
                <a:r>
                  <a:rPr lang="en-US" sz="2400" dirty="0">
                    <a:solidFill>
                      <a:srgbClr val="0000FF"/>
                    </a:solidFill>
                  </a:rPr>
                  <a:t> = 6.8787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×10</a:t>
                </a:r>
                <a:r>
                  <a:rPr lang="en-US" altLang="zh-CN" sz="2400" baseline="30000" dirty="0">
                    <a:solidFill>
                      <a:srgbClr val="0000FF"/>
                    </a:solidFill>
                  </a:rPr>
                  <a:t>-11</a:t>
                </a:r>
                <a:endParaRPr lang="en-US" sz="24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83" y="5485776"/>
                <a:ext cx="3949517" cy="677943"/>
              </a:xfrm>
              <a:prstGeom prst="rect">
                <a:avLst/>
              </a:prstGeom>
              <a:blipFill rotWithShape="1">
                <a:blip r:embed="rId5"/>
                <a:stretch>
                  <a:fillRect l="-5" t="-4498" r="16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334098" y="5485775"/>
                <a:ext cx="3949517" cy="692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k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= e</a:t>
                </a:r>
                <a:r>
                  <a:rPr lang="en-US" sz="2400" baseline="30000" dirty="0">
                    <a:solidFill>
                      <a:srgbClr val="0000FF"/>
                    </a:solidFill>
                  </a:rPr>
                  <a:t>23.4</a:t>
                </a:r>
                <a:r>
                  <a:rPr lang="en-US" sz="2400" dirty="0">
                    <a:solidFill>
                      <a:srgbClr val="0000FF"/>
                    </a:solidFill>
                  </a:rPr>
                  <a:t> = 1.4537</a:t>
                </a:r>
                <a:r>
                  <a:rPr lang="en-US" altLang="zh-CN" sz="2400" dirty="0">
                    <a:solidFill>
                      <a:srgbClr val="0000FF"/>
                    </a:solidFill>
                  </a:rPr>
                  <a:t>×10</a:t>
                </a:r>
                <a:r>
                  <a:rPr lang="en-US" altLang="zh-CN" sz="2400" baseline="30000" dirty="0">
                    <a:solidFill>
                      <a:srgbClr val="0000FF"/>
                    </a:solidFill>
                  </a:rPr>
                  <a:t>10</a:t>
                </a:r>
                <a:endParaRPr lang="en-US" sz="2400" dirty="0"/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098" y="5485775"/>
                <a:ext cx="3949517" cy="692497"/>
              </a:xfrm>
              <a:prstGeom prst="rect">
                <a:avLst/>
              </a:prstGeom>
              <a:blipFill rotWithShape="1">
                <a:blip r:embed="rId6"/>
                <a:stretch>
                  <a:fillRect l="-6" t="-4403" r="1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溶液与离子平衡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467" y="785527"/>
            <a:ext cx="8575063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一、难挥发性非电解质溶液的依数性：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>
                <a:latin typeface="+mn-ea"/>
              </a:rPr>
              <a:t>饱和蒸气压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降低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、沸点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升高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、凝固点</a:t>
            </a:r>
            <a:r>
              <a:rPr lang="en-US" altLang="zh-CN" sz="2400" dirty="0">
                <a:latin typeface="+mn-ea"/>
              </a:rPr>
              <a:t>(</a:t>
            </a:r>
            <a:r>
              <a:rPr lang="zh-CN" altLang="en-US" sz="2400" dirty="0">
                <a:latin typeface="+mn-ea"/>
              </a:rPr>
              <a:t>降低</a:t>
            </a:r>
            <a:r>
              <a:rPr lang="en-US" altLang="zh-CN" sz="2400" dirty="0">
                <a:latin typeface="+mn-ea"/>
              </a:rPr>
              <a:t>)</a:t>
            </a:r>
            <a:r>
              <a:rPr lang="zh-CN" altLang="en-US" sz="2400" dirty="0">
                <a:latin typeface="+mn-ea"/>
              </a:rPr>
              <a:t>、渗透压</a:t>
            </a:r>
            <a:endParaRPr lang="en-US" altLang="zh-CN" sz="2400" dirty="0">
              <a:latin typeface="+mn-ea"/>
            </a:endParaRPr>
          </a:p>
        </p:txBody>
      </p:sp>
      <p:sp>
        <p:nvSpPr>
          <p:cNvPr id="9" name="Rectangle 7"/>
          <p:cNvSpPr txBox="1">
            <a:spLocks noChangeArrowheads="1"/>
          </p:cNvSpPr>
          <p:nvPr/>
        </p:nvSpPr>
        <p:spPr bwMode="auto">
          <a:xfrm>
            <a:off x="284467" y="1700758"/>
            <a:ext cx="2773627" cy="457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eaLnBrk="1" hangingPunct="1">
              <a:spcBef>
                <a:spcPts val="0"/>
              </a:spcBef>
              <a:buClr>
                <a:schemeClr val="accent2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质量浓度（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g/L</a:t>
            </a: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2000" kern="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284465" y="2731030"/>
            <a:ext cx="2773627" cy="4545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质量摩尔浓度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(mol/g)</a:t>
            </a:r>
            <a:endParaRPr kumimoji="1" lang="zh-CN" altLang="en-US" sz="2000" baseline="300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Rectangle 7"/>
          <p:cNvSpPr txBox="1">
            <a:spLocks noChangeArrowheads="1"/>
          </p:cNvSpPr>
          <p:nvPr/>
        </p:nvSpPr>
        <p:spPr bwMode="auto">
          <a:xfrm>
            <a:off x="284468" y="2192285"/>
            <a:ext cx="2773626" cy="45451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eaLnBrk="1" hangingPunct="1">
              <a:lnSpc>
                <a:spcPct val="120000"/>
              </a:lnSpc>
              <a:buClr>
                <a:schemeClr val="accent2"/>
              </a:buClr>
              <a:buSzPct val="50000"/>
              <a:buFont typeface="Wingdings" panose="05000000000000000000" pitchFamily="2" charset="2"/>
              <a:buChar char="l"/>
            </a:pPr>
            <a:r>
              <a:rPr lang="zh-CN" altLang="en-US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物质的量浓度</a:t>
            </a:r>
            <a:r>
              <a:rPr lang="en-US" altLang="zh-CN" sz="2000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(mol/L)</a:t>
            </a:r>
            <a:endParaRPr lang="en-US" altLang="zh-CN" sz="2000" kern="0" baseline="300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/>
          <p:cNvSpPr>
            <a:spLocks noChangeArrowheads="1"/>
          </p:cNvSpPr>
          <p:nvPr/>
        </p:nvSpPr>
        <p:spPr bwMode="auto">
          <a:xfrm>
            <a:off x="284466" y="3277822"/>
            <a:ext cx="2773627" cy="47516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333399"/>
              </a:buClr>
              <a:buSzPct val="50000"/>
              <a:buFont typeface="Wingdings" panose="05000000000000000000" pitchFamily="2" charset="2"/>
              <a:buChar char="l"/>
            </a:pP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摩尔分数</a:t>
            </a:r>
            <a:r>
              <a:rPr kumimoji="1"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(%)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1" lang="en-US" altLang="zh-CN" sz="2000" i="1" baseline="-300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488042" y="1700758"/>
            <a:ext cx="5371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拉乌尔定律 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zh-CN" altLang="en-US" sz="2000" b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液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</a:t>
            </a:r>
            <a:r>
              <a:rPr kumimoji="1"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*</a:t>
            </a:r>
            <a:r>
              <a:rPr kumimoji="1" lang="en-US" altLang="zh-CN" sz="2000" b="1" baseline="-300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· </a:t>
            </a:r>
            <a:r>
              <a:rPr kumimoji="1" lang="en-US" altLang="zh-CN" sz="20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kumimoji="1" lang="en-US" altLang="zh-CN" sz="2000" b="1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A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en-US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△ 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p 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= </a:t>
            </a:r>
            <a:r>
              <a:rPr lang="en-US" altLang="zh-CN" sz="20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0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*</a:t>
            </a:r>
            <a:r>
              <a:rPr lang="en-US" altLang="zh-CN" sz="2000" kern="0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A</a:t>
            </a:r>
            <a:r>
              <a:rPr lang="en-US" altLang="zh-CN" sz="20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20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  <a:sym typeface="Symbol" panose="05050102010706020507" pitchFamily="18" charset="2"/>
              </a:rPr>
              <a:t>x</a:t>
            </a:r>
            <a:r>
              <a:rPr lang="en-US" altLang="zh-CN" sz="2000" kern="0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endParaRPr kumimoji="1"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421431" y="2234874"/>
            <a:ext cx="46386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范特霍夫方程式  </a:t>
            </a:r>
            <a:r>
              <a:rPr kumimoji="1" lang="zh-CN" altLang="en-US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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  </a:t>
            </a:r>
            <a:r>
              <a:rPr kumimoji="1"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 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cRT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=  </a:t>
            </a:r>
            <a:r>
              <a:rPr kumimoji="1" lang="en-US" altLang="zh-CN" sz="2000" b="1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nRT</a:t>
            </a:r>
            <a:r>
              <a:rPr kumimoji="1"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</a:t>
            </a:r>
            <a:r>
              <a:rPr kumimoji="1" lang="en-US" altLang="zh-CN" sz="2000" b="1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V</a:t>
            </a:r>
            <a:endParaRPr kumimoji="1" lang="en-US" altLang="zh-CN" sz="2000" b="1" i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84465" y="3824034"/>
            <a:ext cx="85750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单相离子平衡（弱电解质解离平衡）与解离常数</a:t>
            </a:r>
            <a:r>
              <a:rPr lang="en-US" altLang="zh-CN" sz="2400" dirty="0">
                <a:solidFill>
                  <a:srgbClr val="FF0000"/>
                </a:solidFill>
                <a:latin typeface="+mn-ea"/>
              </a:rPr>
              <a:t> </a:t>
            </a:r>
            <a:r>
              <a:rPr kumimoji="1" lang="en-US" altLang="zh-CN" sz="2400" i="1" dirty="0" err="1">
                <a:latin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sz="2400" baseline="-25000" dirty="0" err="1">
                <a:latin typeface="+mn-ea"/>
                <a:cs typeface="Times New Roman" panose="02020603050405020304" pitchFamily="18" charset="0"/>
              </a:rPr>
              <a:t>a</a:t>
            </a:r>
            <a:r>
              <a:rPr kumimoji="1" lang="en-US" altLang="zh-CN" sz="2400" baseline="30000" dirty="0" err="1">
                <a:latin typeface="+mn-ea"/>
                <a:cs typeface="Times New Roman" panose="02020603050405020304" pitchFamily="18" charset="0"/>
              </a:rPr>
              <a:t>θ</a:t>
            </a:r>
            <a:r>
              <a:rPr kumimoji="1" lang="en-US" altLang="zh-CN" sz="2400" i="1" baseline="-25000" dirty="0"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zh-CN" altLang="en-US" sz="24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kumimoji="1" lang="en-US" altLang="zh-CN" sz="2400" i="1" dirty="0" err="1">
                <a:latin typeface="+mn-ea"/>
                <a:cs typeface="Times New Roman" panose="02020603050405020304" pitchFamily="18" charset="0"/>
              </a:rPr>
              <a:t>K</a:t>
            </a:r>
            <a:r>
              <a:rPr kumimoji="1" lang="en-US" altLang="zh-CN" sz="2400" baseline="-25000" dirty="0" err="1">
                <a:latin typeface="+mn-ea"/>
                <a:cs typeface="Times New Roman" panose="02020603050405020304" pitchFamily="18" charset="0"/>
              </a:rPr>
              <a:t>b</a:t>
            </a:r>
            <a:r>
              <a:rPr kumimoji="1" lang="en-US" altLang="zh-CN" sz="2400" baseline="30000" dirty="0" err="1">
                <a:latin typeface="+mn-ea"/>
                <a:cs typeface="Times New Roman" panose="02020603050405020304" pitchFamily="18" charset="0"/>
              </a:rPr>
              <a:t>θ</a:t>
            </a:r>
            <a:r>
              <a:rPr kumimoji="1"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kumimoji="1" lang="zh-CN" altLang="en-US" sz="2400" kern="0" dirty="0">
                <a:latin typeface="+mn-ea"/>
                <a:cs typeface="Times New Roman" panose="02020603050405020304" pitchFamily="18" charset="0"/>
              </a:rPr>
              <a:t>对多元弱酸或弱碱溶液，只考虑它的一级解离。 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2" name="Text Box 7"/>
          <p:cNvSpPr txBox="1">
            <a:spLocks noChangeArrowheads="1"/>
          </p:cNvSpPr>
          <p:nvPr/>
        </p:nvSpPr>
        <p:spPr bwMode="auto">
          <a:xfrm>
            <a:off x="284465" y="4705757"/>
            <a:ext cx="2773627" cy="492919"/>
          </a:xfrm>
          <a:prstGeom prst="rect">
            <a:avLst/>
          </a:prstGeom>
          <a:solidFill>
            <a:srgbClr val="FF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spcBef>
                <a:spcPct val="50000"/>
              </a:spcBef>
              <a:spcAft>
                <a:spcPct val="0"/>
              </a:spcAft>
              <a:buNone/>
              <a:defRPr/>
            </a:pPr>
            <a:r>
              <a:rPr lang="en-US" altLang="zh-CN" sz="2600" b="1" kern="0" dirty="0">
                <a:solidFill>
                  <a:srgbClr val="0000FF"/>
                </a:solidFill>
                <a:latin typeface="Times New Roman" panose="02020603050405020304" pitchFamily="18" charset="0"/>
              </a:rPr>
              <a:t>HA  </a:t>
            </a:r>
            <a:r>
              <a:rPr lang="en-US" altLang="zh-CN" sz="2600" b="1" kern="0" dirty="0">
                <a:solidFill>
                  <a:srgbClr val="0000FF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⇌</a:t>
            </a:r>
            <a:r>
              <a:rPr lang="en-US" altLang="zh-CN" sz="2600" b="1" kern="0" dirty="0">
                <a:solidFill>
                  <a:srgbClr val="0000FF"/>
                </a:solidFill>
                <a:latin typeface="Times New Roman" panose="02020603050405020304" pitchFamily="18" charset="0"/>
              </a:rPr>
              <a:t>  H</a:t>
            </a:r>
            <a:r>
              <a:rPr lang="en-US" altLang="zh-CN" sz="2600" b="1" kern="0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  <a:r>
              <a:rPr lang="en-US" altLang="zh-CN" sz="2600" b="1" kern="0" dirty="0">
                <a:solidFill>
                  <a:srgbClr val="0000FF"/>
                </a:solidFill>
                <a:latin typeface="Times New Roman" panose="02020603050405020304" pitchFamily="18" charset="0"/>
              </a:rPr>
              <a:t>  +  A</a:t>
            </a:r>
            <a:r>
              <a:rPr lang="zh-CN" altLang="en-US" sz="2600" b="1" kern="0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－</a:t>
            </a:r>
            <a:endParaRPr lang="zh-CN" altLang="en-US" sz="2600" b="1" kern="0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文本框 24"/>
              <p:cNvSpPr txBox="1"/>
              <p:nvPr/>
            </p:nvSpPr>
            <p:spPr>
              <a:xfrm>
                <a:off x="254186" y="5283617"/>
                <a:ext cx="4638612" cy="10581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标准解离常数</m:t>
                      </m:r>
                      <m:sSubSup>
                        <m:sSubSupPr>
                          <m:ctrlP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8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b>
                          <m:r>
                            <a:rPr lang="en-US" altLang="zh-CN" sz="1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𝐚</m:t>
                          </m:r>
                        </m:sub>
                        <m:sup>
                          <m:r>
                            <a:rPr lang="en-US" altLang="zh-CN" sz="1800" b="1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𝛉</m:t>
                          </m:r>
                        </m:sup>
                      </m:sSubSup>
                      <m:r>
                        <a:rPr lang="en-US" altLang="zh-CN" sz="1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type m:val="skw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]⋅[</m:t>
                          </m:r>
                          <m:f>
                            <m:fPr>
                              <m:type m:val="skw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f>
                            <m:fPr>
                              <m:type m:val="skw"/>
                              <m:ctrlP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CN" sz="1800" i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HA</m:t>
                              </m:r>
                              <m:r>
                                <a:rPr lang="en-US" altLang="zh-CN" sz="1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altLang="zh-CN" sz="1800" i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θ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1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</m:oMath>
                  </m:oMathPara>
                </a14:m>
                <a:endParaRPr lang="en-US" altLang="zh-CN" sz="1800" dirty="0"/>
              </a:p>
            </p:txBody>
          </p:sp>
        </mc:Choice>
        <mc:Fallback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86" y="5283617"/>
                <a:ext cx="4638612" cy="1058175"/>
              </a:xfrm>
              <a:prstGeom prst="rect">
                <a:avLst/>
              </a:prstGeom>
              <a:blipFill rotWithShape="1">
                <a:blip r:embed="rId1"/>
                <a:stretch>
                  <a:fillRect l="-4" t="-39" r="3" b="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/>
          <p:cNvSpPr txBox="1"/>
          <p:nvPr/>
        </p:nvSpPr>
        <p:spPr>
          <a:xfrm>
            <a:off x="5141227" y="4655031"/>
            <a:ext cx="11990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解离度</a:t>
            </a:r>
            <a:r>
              <a:rPr lang="en-US" altLang="zh-CN" dirty="0"/>
              <a:t>(α)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5141227" y="4976635"/>
            <a:ext cx="46386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多元弱电解质的分步解离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build="p"/>
      <p:bldP spid="10" grpId="0" animBg="1" build="p"/>
      <p:bldP spid="11" grpId="0" animBg="1" build="p"/>
      <p:bldP spid="12" grpId="0" animBg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11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8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共同离子效应和缓冲溶液</a:t>
            </a:r>
            <a:endParaRPr kumimoji="1" lang="zh-CN" altLang="en-US" sz="28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/>
              <p:cNvSpPr/>
              <p:nvPr/>
            </p:nvSpPr>
            <p:spPr>
              <a:xfrm>
                <a:off x="3232836" y="5049072"/>
                <a:ext cx="4480714" cy="637932"/>
              </a:xfrm>
              <a:prstGeom prst="rect">
                <a:avLst/>
              </a:prstGeom>
              <a:solidFill>
                <a:srgbClr val="FFCCCC"/>
              </a:solidFill>
            </p:spPr>
            <p:txBody>
              <a:bodyPr wrap="none">
                <a:spAutoFit/>
              </a:bodyPr>
              <a:lstStyle/>
              <a:p>
                <a:r>
                  <a:rPr lang="zh-CN" altLang="en-US" sz="24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同理，可得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pOH  =  </a:t>
                </a:r>
                <a:r>
                  <a:rPr lang="en-US" altLang="zh-CN" sz="2400" b="1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pK</a:t>
                </a:r>
                <a:r>
                  <a:rPr lang="en-US" altLang="zh-CN" sz="2400" b="1" baseline="-25000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b</a:t>
                </a:r>
                <a:r>
                  <a:rPr lang="el-GR" altLang="zh-CN" sz="2400" b="1" baseline="300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θ</a:t>
                </a:r>
                <a:r>
                  <a:rPr lang="en-US" altLang="zh-CN" sz="2400" b="1" baseline="300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-   lg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碱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盐</m:t>
                        </m:r>
                      </m:den>
                    </m:f>
                  </m:oMath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2836" y="5049072"/>
                <a:ext cx="4480714" cy="637932"/>
              </a:xfrm>
              <a:prstGeom prst="rect">
                <a:avLst/>
              </a:prstGeom>
              <a:blipFill rotWithShape="1">
                <a:blip r:embed="rId1"/>
                <a:stretch>
                  <a:fillRect l="-1" t="-4807" r="5" b="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oup 8"/>
          <p:cNvGrpSpPr/>
          <p:nvPr/>
        </p:nvGrpSpPr>
        <p:grpSpPr bwMode="auto">
          <a:xfrm>
            <a:off x="1456326" y="799433"/>
            <a:ext cx="5008609" cy="492919"/>
            <a:chOff x="99" y="0"/>
            <a:chExt cx="4173" cy="414"/>
          </a:xfrm>
        </p:grpSpPr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99" y="0"/>
              <a:ext cx="4173" cy="414"/>
            </a:xfrm>
            <a:prstGeom prst="rect">
              <a:avLst/>
            </a:prstGeom>
            <a:solidFill>
              <a:srgbClr val="FF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fontAlgn="base" hangingPunct="1">
                <a:spcBef>
                  <a:spcPct val="50000"/>
                </a:spcBef>
                <a:spcAft>
                  <a:spcPct val="0"/>
                </a:spcAft>
                <a:buNone/>
                <a:defRPr/>
              </a:pPr>
              <a:r>
                <a:rPr lang="en-US" altLang="zh-CN" sz="2600" b="1" kern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HA           H</a:t>
              </a:r>
              <a:r>
                <a:rPr lang="en-US" altLang="zh-CN" sz="2600" b="1" kern="0" baseline="30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+</a:t>
              </a:r>
              <a:r>
                <a:rPr lang="en-US" altLang="zh-CN" sz="2600" b="1" kern="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  +  A</a:t>
              </a:r>
              <a:r>
                <a:rPr lang="zh-CN" altLang="en-US" sz="2600" b="1" kern="0" baseline="30000" dirty="0">
                  <a:solidFill>
                    <a:srgbClr val="0000FF"/>
                  </a:solidFill>
                  <a:latin typeface="Times New Roman" panose="02020603050405020304" pitchFamily="18" charset="0"/>
                </a:rPr>
                <a:t>－</a:t>
              </a:r>
              <a:endParaRPr lang="zh-CN" altLang="en-US" sz="2600" b="1" kern="0" dirty="0">
                <a:solidFill>
                  <a:srgbClr val="0000FF"/>
                </a:solidFill>
                <a:latin typeface="Times New Roman" panose="02020603050405020304" pitchFamily="18" charset="0"/>
              </a:endParaRPr>
            </a:p>
          </p:txBody>
        </p:sp>
        <p:graphicFrame>
          <p:nvGraphicFramePr>
            <p:cNvPr id="15" name="Object 8"/>
            <p:cNvGraphicFramePr>
              <a:graphicFrameLocks noChangeAspect="1"/>
            </p:cNvGraphicFramePr>
            <p:nvPr/>
          </p:nvGraphicFramePr>
          <p:xfrm>
            <a:off x="1662" y="145"/>
            <a:ext cx="415" cy="1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" name="CS ChemDraw Drawing" r:id="rId2" imgW="605155" imgH="173990" progId="ChemDraw.Document.6.0">
                    <p:embed/>
                  </p:oleObj>
                </mc:Choice>
                <mc:Fallback>
                  <p:oleObj name="CS ChemDraw Drawing" r:id="rId2" imgW="605155" imgH="173990" progId="ChemDraw.Document.6.0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2" y="145"/>
                          <a:ext cx="415" cy="1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 Box 2"/>
          <p:cNvSpPr txBox="1">
            <a:spLocks noChangeArrowheads="1"/>
          </p:cNvSpPr>
          <p:nvPr/>
        </p:nvSpPr>
        <p:spPr bwMode="auto">
          <a:xfrm>
            <a:off x="207713" y="1337830"/>
            <a:ext cx="58600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初始浓度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/mol·L</a:t>
            </a:r>
            <a:r>
              <a:rPr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         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酸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0        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盐</a:t>
            </a:r>
            <a:endParaRPr lang="en-US" altLang="zh-CN" sz="2400" baseline="30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Text Box 3"/>
          <p:cNvSpPr txBox="1">
            <a:spLocks noChangeArrowheads="1"/>
          </p:cNvSpPr>
          <p:nvPr/>
        </p:nvSpPr>
        <p:spPr bwMode="auto">
          <a:xfrm>
            <a:off x="207714" y="1844973"/>
            <a:ext cx="5860026" cy="461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50000"/>
              </a:spcBef>
              <a:spcAft>
                <a:spcPct val="0"/>
              </a:spcAft>
              <a:buFont typeface="Symbol" panose="05050102010706020507" pitchFamily="18" charset="2"/>
              <a:buNone/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平衡浓度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/mol·L</a:t>
            </a:r>
            <a:r>
              <a:rPr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       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酸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2400" i="1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400" i="1" baseline="-25000" dirty="0">
                <a:solidFill>
                  <a:srgbClr val="FF0000"/>
                </a:solidFill>
                <a:ea typeface="华文楷体" panose="02010600040101010101" pitchFamily="2" charset="-122"/>
                <a:sym typeface="Symbol" panose="05050102010706020507" pitchFamily="18" charset="2"/>
              </a:rPr>
              <a:t>           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en-US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盐 </a:t>
            </a:r>
            <a:r>
              <a:rPr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x</a:t>
            </a:r>
            <a:endParaRPr lang="en-US" altLang="zh-CN" sz="2400" i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5"/>
              <p:cNvSpPr txBox="1"/>
              <p:nvPr/>
            </p:nvSpPr>
            <p:spPr bwMode="auto">
              <a:xfrm>
                <a:off x="207714" y="2352116"/>
                <a:ext cx="2891335" cy="898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2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⊝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盐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  <m:r>
                            <a:rPr lang="en-US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a:rPr lang="zh-CN" altLang="en-US" sz="2400" i="1" baseline="-250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酸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dirty="0" smtClean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714" y="2352116"/>
                <a:ext cx="2891335" cy="898525"/>
              </a:xfrm>
              <a:prstGeom prst="rect">
                <a:avLst/>
              </a:prstGeom>
              <a:blipFill rotWithShape="1">
                <a:blip r:embed="rId4"/>
                <a:stretch>
                  <a:fillRect l="-2" t="-8" r="9" b="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Object 5"/>
              <p:cNvSpPr txBox="1"/>
              <p:nvPr/>
            </p:nvSpPr>
            <p:spPr bwMode="auto">
              <a:xfrm>
                <a:off x="3232837" y="2352116"/>
                <a:ext cx="3519140" cy="89852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i="1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Symbol" panose="05050102010706020507" pitchFamily="18" charset="2"/>
                            </a:rPr>
                            <m:t>H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⊝</m:t>
                          </m:r>
                        </m:sup>
                      </m:sSubSup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a:rPr lang="zh-CN" altLang="en-US" sz="2400" i="1" baseline="-250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酸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dirty="0" smtClean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盐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b="0" i="0" dirty="0" smtClean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x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2837" y="2352116"/>
                <a:ext cx="3519140" cy="898525"/>
              </a:xfrm>
              <a:prstGeom prst="rect">
                <a:avLst/>
              </a:prstGeom>
              <a:blipFill rotWithShape="1">
                <a:blip r:embed="rId5"/>
                <a:stretch>
                  <a:fillRect l="-1" t="-8" r="1" b="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 Box 3"/>
              <p:cNvSpPr txBox="1">
                <a:spLocks noChangeArrowheads="1"/>
              </p:cNvSpPr>
              <p:nvPr/>
            </p:nvSpPr>
            <p:spPr bwMode="auto">
              <a:xfrm>
                <a:off x="207713" y="3296119"/>
                <a:ext cx="8651819" cy="830997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>
                <a:lvl1pPr eaLnBrk="0" hangingPunct="0"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fontAlgn="base" hangingPunct="1">
                  <a:spcBef>
                    <a:spcPct val="50000"/>
                  </a:spcBef>
                  <a:spcAft>
                    <a:spcPct val="0"/>
                  </a:spcAft>
                  <a:buFont typeface="Symbol" panose="05050102010706020507" pitchFamily="18" charset="2"/>
                  <a:buNone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由于共同离子效应，弱酸的解离度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α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变小，平衡浓度接近初始浓度，即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c</m:t>
                    </m:r>
                    <m:r>
                      <a:rPr lang="zh-CN" altLang="en-US" sz="24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酸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x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i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c</m:t>
                    </m:r>
                    <m:r>
                      <a:rPr lang="zh-CN" altLang="en-US" sz="24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酸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盐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400" b="0" i="1" dirty="0" smtClean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x</m:t>
                    </m:r>
                    <m:r>
                      <a:rPr lang="en-US" altLang="zh-CN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2400" dirty="0">
                    <a:solidFill>
                      <a:srgbClr val="000000"/>
                    </a:solidFill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sz="2400" i="1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c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盐</m:t>
                    </m:r>
                    <m:r>
                      <m:rPr>
                        <m:nor/>
                      </m:rPr>
                      <a:rPr lang="zh-CN" altLang="en-US" sz="2400" baseline="-250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altLang="zh-CN" sz="2400" i="1" dirty="0">
                  <a:solidFill>
                    <a:srgbClr val="0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0" name="Text 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713" y="3296119"/>
                <a:ext cx="8651819" cy="830997"/>
              </a:xfrm>
              <a:prstGeom prst="rect">
                <a:avLst/>
              </a:prstGeom>
              <a:blipFill rotWithShape="1">
                <a:blip r:embed="rId6"/>
                <a:stretch>
                  <a:fillRect l="-1" t="-56" b="-55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Object 5"/>
              <p:cNvSpPr txBox="1"/>
              <p:nvPr/>
            </p:nvSpPr>
            <p:spPr bwMode="auto">
              <a:xfrm>
                <a:off x="207715" y="4172594"/>
                <a:ext cx="2891334" cy="83099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400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x</m:t>
                      </m:r>
                      <m:r>
                        <a:rPr lang="en-US" altLang="zh-CN" sz="2400" b="0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华文楷体" panose="0201060004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altLang="zh-CN" sz="2400" i="1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sz="2400" i="1" dirty="0"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sz="2400" dirty="0"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sym typeface="Symbol" panose="05050102010706020507" pitchFamily="18" charset="2"/>
                            </a:rPr>
                            <m:t>H</m:t>
                          </m:r>
                        </m:e>
                        <m:sup>
                          <m:r>
                            <a:rPr lang="en-US" sz="2400" b="0" i="1">
                              <a:latin typeface="Cambria Math" panose="02040503050406030204" pitchFamily="18" charset="0"/>
                            </a:rPr>
                            <m:t>+</m:t>
                          </m:r>
                        </m:sup>
                      </m:sSup>
                      <m:r>
                        <a:rPr lang="en-US" sz="2400" b="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Sup>
                        <m:sSub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⊝</m:t>
                          </m:r>
                        </m:sup>
                      </m:sSubSup>
                      <m:f>
                        <m:f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a:rPr lang="zh-CN" altLang="en-US" sz="2400" i="1" baseline="-25000" dirty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酸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zh-CN" sz="2400" i="1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盐</m:t>
                          </m:r>
                          <m:r>
                            <m:rPr>
                              <m:nor/>
                            </m:rPr>
                            <a:rPr lang="zh-CN" altLang="en-US" sz="2400" baseline="-25000" dirty="0">
                              <a:solidFill>
                                <a:srgbClr val="000000"/>
                              </a:solidFill>
                              <a:latin typeface="Times New Roman" panose="02020603050405020304" pitchFamily="18" charset="0"/>
                              <a:ea typeface="华文楷体" panose="02010600040101010101" pitchFamily="2" charset="-122"/>
                              <a:cs typeface="Times New Roman" panose="02020603050405020304" pitchFamily="18" charset="0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07715" y="4172594"/>
                <a:ext cx="2891334" cy="830997"/>
              </a:xfrm>
              <a:prstGeom prst="rect">
                <a:avLst/>
              </a:prstGeom>
              <a:blipFill rotWithShape="1">
                <a:blip r:embed="rId7"/>
                <a:stretch>
                  <a:fillRect l="-2" t="-1" r="9" b="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矩形 21"/>
              <p:cNvSpPr/>
              <p:nvPr/>
            </p:nvSpPr>
            <p:spPr>
              <a:xfrm>
                <a:off x="207645" y="5048885"/>
                <a:ext cx="3124835" cy="654050"/>
              </a:xfrm>
              <a:prstGeom prst="rect">
                <a:avLst/>
              </a:prstGeom>
              <a:solidFill>
                <a:srgbClr val="FFCCCC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pH  =  </a:t>
                </a:r>
                <a:r>
                  <a:rPr lang="en-US" altLang="zh-CN" sz="2400" b="1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pK</a:t>
                </a:r>
                <a:r>
                  <a:rPr lang="en-US" altLang="zh-CN" sz="2400" b="1" baseline="-25000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el-GR" altLang="zh-CN" sz="2400" b="1" baseline="300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⊝</a:t>
                </a:r>
                <a:r>
                  <a:rPr lang="en-US" altLang="zh-CN" sz="2400" b="1" baseline="300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-  lg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酸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盐</m:t>
                        </m:r>
                      </m:den>
                    </m:f>
                  </m:oMath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45" y="5048885"/>
                <a:ext cx="3124835" cy="654050"/>
              </a:xfrm>
              <a:prstGeom prst="rect">
                <a:avLst/>
              </a:prstGeom>
              <a:blipFill rotWithShape="1">
                <a:blip r:embed="rId8"/>
                <a:stretch>
                  <a:fillRect t="-4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4467" y="825155"/>
            <a:ext cx="8575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溶度积与溶解度之间的关系、掌握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溶度积规则及其应用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32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多相离子平衡</a:t>
            </a:r>
            <a:endParaRPr kumimoji="1" lang="zh-CN" altLang="en-US" sz="32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84467" y="2362411"/>
            <a:ext cx="3902467" cy="46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defTabSz="685800" eaLnBrk="1" hangingPunct="1">
              <a:defRPr/>
            </a:pP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K</a:t>
            </a:r>
            <a:r>
              <a:rPr lang="en-US" altLang="zh-CN" sz="2800" kern="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sp</a:t>
            </a:r>
            <a:r>
              <a:rPr lang="en-US" altLang="zh-CN" sz="2800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θ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=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 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(A</a:t>
            </a:r>
            <a:r>
              <a:rPr lang="en-US" altLang="zh-CN" sz="2800" i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n+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)]</a:t>
            </a:r>
            <a:r>
              <a:rPr lang="en-US" altLang="zh-CN" sz="2800" i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·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[</a:t>
            </a:r>
            <a:r>
              <a:rPr lang="en-US" altLang="zh-CN" sz="2800" i="1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c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(</a:t>
            </a:r>
            <a:r>
              <a:rPr lang="en-US" altLang="zh-CN" sz="2800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B</a:t>
            </a:r>
            <a:r>
              <a:rPr lang="en-US" altLang="zh-CN" sz="2800" i="1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800" i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-</a:t>
            </a:r>
            <a:r>
              <a:rPr lang="en-US" altLang="zh-CN" sz="2800" kern="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)]</a:t>
            </a:r>
            <a:r>
              <a:rPr lang="en-US" altLang="zh-CN" sz="2800" i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</a:rPr>
              <a:t>n</a:t>
            </a:r>
            <a:endParaRPr lang="en-US" altLang="zh-CN" sz="2800" i="1" kern="0" dirty="0">
              <a:solidFill>
                <a:srgbClr val="000000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Object 4"/>
          <p:cNvGraphicFramePr>
            <a:graphicFrameLocks noChangeAspect="1"/>
          </p:cNvGraphicFramePr>
          <p:nvPr/>
        </p:nvGraphicFramePr>
        <p:xfrm>
          <a:off x="284467" y="1553153"/>
          <a:ext cx="3863975" cy="54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CS ChemDraw Drawing" r:id="rId1" imgW="5271135" imgH="739775" progId="ChemDraw.Document.6.0">
                  <p:embed/>
                </p:oleObj>
              </mc:Choice>
              <mc:Fallback>
                <p:oleObj name="CS ChemDraw Drawing" r:id="rId1" imgW="5271135" imgH="739775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467" y="1553153"/>
                        <a:ext cx="3863975" cy="542925"/>
                      </a:xfrm>
                      <a:prstGeom prst="rect">
                        <a:avLst/>
                      </a:prstGeom>
                      <a:solidFill>
                        <a:srgbClr val="FF99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15"/>
          <p:cNvSpPr>
            <a:spLocks noChangeArrowheads="1"/>
          </p:cNvSpPr>
          <p:nvPr/>
        </p:nvSpPr>
        <p:spPr bwMode="auto">
          <a:xfrm>
            <a:off x="284467" y="3088901"/>
            <a:ext cx="4460264" cy="7895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 lIns="0" tIns="0" rIns="0" bIns="0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lang="zh-CN" altLang="en-US" sz="22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不同类型</a:t>
            </a:r>
            <a:r>
              <a:rPr lang="zh-CN" altLang="en-US" sz="22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难溶电解质不能直接用溶度积比较其溶解度的相对大小</a:t>
            </a:r>
            <a:endParaRPr lang="zh-CN" altLang="en-US" sz="22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4467" y="4144810"/>
            <a:ext cx="84496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浓度积</a:t>
            </a:r>
            <a:r>
              <a:rPr lang="en-US" altLang="zh-CN" sz="2400" i="1" kern="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J</a:t>
            </a:r>
            <a:r>
              <a:rPr lang="en-US" altLang="zh-CN" sz="2400" i="1" kern="0" baseline="-30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&gt; </a:t>
            </a:r>
            <a:r>
              <a:rPr lang="en-US" altLang="zh-CN" sz="2400" i="1" kern="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en-US" altLang="zh-CN" sz="2400" kern="0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sp</a:t>
            </a:r>
            <a:r>
              <a:rPr lang="en-US" altLang="zh-CN" sz="2400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θ</a:t>
            </a:r>
            <a:r>
              <a:rPr lang="zh-CN" altLang="en-US" sz="2400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，过饱和溶液，会有新的沉淀。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4468" y="759858"/>
            <a:ext cx="50024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108-109</a:t>
            </a: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17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 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21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题。</a:t>
            </a:r>
            <a:endParaRPr kumimoji="1"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90982" y="1590855"/>
            <a:ext cx="8668550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14. </a:t>
            </a:r>
            <a:r>
              <a:rPr lang="zh-CN" altLang="en-US" sz="2400" dirty="0"/>
              <a:t>配制</a:t>
            </a:r>
            <a:r>
              <a:rPr lang="en-US" altLang="zh-CN" sz="2400" dirty="0"/>
              <a:t>1.00 L pH=5.00</a:t>
            </a:r>
            <a:r>
              <a:rPr lang="zh-CN" altLang="en-US" sz="2400" dirty="0"/>
              <a:t>的缓冲溶液，如此时</a:t>
            </a:r>
            <a:r>
              <a:rPr lang="zh-CN" altLang="en-US" sz="2400" b="1" dirty="0">
                <a:solidFill>
                  <a:srgbClr val="FF0000"/>
                </a:solidFill>
              </a:rPr>
              <a:t>配制好的缓冲</a:t>
            </a:r>
            <a:r>
              <a:rPr lang="zh-CN" altLang="en-US" sz="2400" dirty="0"/>
              <a:t>溶液中 </a:t>
            </a:r>
            <a:r>
              <a:rPr lang="en-US" altLang="zh-CN" sz="2400" dirty="0" err="1"/>
              <a:t>HOAc</a:t>
            </a:r>
            <a:r>
              <a:rPr lang="en-US" altLang="zh-CN" sz="2400" dirty="0"/>
              <a:t> </a:t>
            </a:r>
            <a:r>
              <a:rPr lang="zh-CN" altLang="en-US" sz="2400" dirty="0"/>
              <a:t>浓度为</a:t>
            </a:r>
            <a:r>
              <a:rPr lang="en-US" altLang="zh-CN" sz="2400" dirty="0"/>
              <a:t>0.20 mol/L</a:t>
            </a:r>
            <a:r>
              <a:rPr lang="en-US" altLang="zh-CN" sz="2400" baseline="30000" dirty="0"/>
              <a:t>-1</a:t>
            </a:r>
            <a:r>
              <a:rPr lang="zh-CN" altLang="en-US" sz="2400" dirty="0"/>
              <a:t>，需</a:t>
            </a:r>
            <a:r>
              <a:rPr lang="en-US" altLang="zh-CN" sz="2400" dirty="0"/>
              <a:t>1.00 mol/L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</a:t>
            </a:r>
            <a:r>
              <a:rPr lang="en-US" altLang="zh-CN" sz="2400" dirty="0" err="1"/>
              <a:t>HOAc</a:t>
            </a:r>
            <a:r>
              <a:rPr lang="en-US" altLang="zh-CN" sz="2400" dirty="0"/>
              <a:t> </a:t>
            </a:r>
            <a:r>
              <a:rPr lang="zh-CN" altLang="en-US" sz="2400" dirty="0"/>
              <a:t>溶液和</a:t>
            </a:r>
            <a:r>
              <a:rPr lang="en-US" altLang="zh-CN" sz="2400" dirty="0"/>
              <a:t>1.00 mol/L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NaOAc</a:t>
            </a:r>
            <a:r>
              <a:rPr lang="zh-CN" altLang="en-US" sz="2400" dirty="0"/>
              <a:t>溶液各多少升？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2844699"/>
            <a:ext cx="1143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6256" y="2890865"/>
            <a:ext cx="80032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已知</a:t>
            </a:r>
            <a:r>
              <a:rPr lang="en-US" altLang="zh-CN" sz="2000" dirty="0"/>
              <a:t>pH=5.00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pK</a:t>
            </a:r>
            <a:r>
              <a:rPr lang="en-US" altLang="zh-CN" sz="2000" baseline="-25000" dirty="0" err="1"/>
              <a:t>a</a:t>
            </a:r>
            <a:r>
              <a:rPr lang="en-US" altLang="zh-CN" sz="20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altLang="zh-CN" sz="2000" dirty="0"/>
              <a:t>= 4.75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baseline="-25000" dirty="0"/>
              <a:t>酸 </a:t>
            </a:r>
            <a:r>
              <a:rPr lang="en-US" altLang="zh-CN" sz="2000" dirty="0"/>
              <a:t>= 0.20 mol</a:t>
            </a:r>
            <a:r>
              <a:rPr lang="en-US" altLang="zh-CN" sz="20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⋅</a:t>
            </a:r>
            <a:r>
              <a:rPr lang="en-US" altLang="zh-CN" sz="2000" dirty="0"/>
              <a:t>L</a:t>
            </a:r>
            <a:r>
              <a:rPr lang="en-US" altLang="zh-CN" sz="2000" baseline="30000" dirty="0"/>
              <a:t>-1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711200" y="3297555"/>
                <a:ext cx="3131185" cy="654050"/>
              </a:xfrm>
              <a:prstGeom prst="rect">
                <a:avLst/>
              </a:prstGeom>
              <a:solidFill>
                <a:srgbClr val="FFCCCC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pH  =  </a:t>
                </a:r>
                <a:r>
                  <a:rPr lang="en-US" altLang="zh-CN" sz="2400" b="1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pK</a:t>
                </a:r>
                <a:r>
                  <a:rPr lang="en-US" altLang="zh-CN" sz="2400" b="1" baseline="-25000" dirty="0" err="1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a</a:t>
                </a:r>
                <a:r>
                  <a:rPr lang="el-GR" altLang="zh-CN" sz="2400" b="1" baseline="30000" dirty="0">
                    <a:solidFill>
                      <a:prstClr val="black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⊝</a:t>
                </a:r>
                <a:r>
                  <a:rPr lang="en-US" altLang="zh-CN" sz="2400" b="1" baseline="30000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 </a:t>
                </a:r>
                <a:r>
                  <a:rPr lang="en-US" altLang="zh-CN" sz="24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-  lg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酸</m:t>
                        </m:r>
                      </m:num>
                      <m:den>
                        <m:r>
                          <a:rPr lang="en-US" altLang="zh-CN" sz="24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4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盐</m:t>
                        </m:r>
                      </m:den>
                    </m:f>
                  </m:oMath>
                </a14:m>
                <a:endParaRPr lang="zh-CN" altLang="en-US" sz="1400" b="1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200" y="3297555"/>
                <a:ext cx="3131185" cy="654050"/>
              </a:xfrm>
              <a:prstGeom prst="rect">
                <a:avLst/>
              </a:prstGeom>
              <a:blipFill rotWithShape="1">
                <a:blip r:embed="rId1"/>
                <a:stretch>
                  <a:fillRect t="-4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3602545" y="3290975"/>
                <a:ext cx="5018666" cy="5467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000" dirty="0"/>
                  <a:t>pH = 5.00 = 4.75 - </a:t>
                </a:r>
                <a:r>
                  <a:rPr lang="en-US" altLang="zh-CN" sz="2000" b="1" dirty="0">
                    <a:solidFill>
                      <a:prstClr val="black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lg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𝟎</m:t>
                        </m:r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.</m:t>
                        </m:r>
                        <m:r>
                          <a:rPr lang="en-US" altLang="zh-CN" sz="2000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𝟐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𝒄</m:t>
                        </m:r>
                        <m:r>
                          <a:rPr lang="zh-CN" altLang="en-US" sz="2000" b="1" i="1" baseline="-250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华文楷体" panose="02010600040101010101" pitchFamily="2" charset="-122"/>
                          </a:rPr>
                          <m:t>盐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2545" y="3290975"/>
                <a:ext cx="5018666" cy="546753"/>
              </a:xfrm>
              <a:prstGeom prst="rect">
                <a:avLst/>
              </a:prstGeom>
              <a:blipFill rotWithShape="1">
                <a:blip r:embed="rId2"/>
                <a:stretch>
                  <a:fillRect l="-4" t="-74" r="9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711211" y="4017867"/>
            <a:ext cx="2891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𝒄盐 </a:t>
            </a:r>
            <a:r>
              <a:rPr lang="en-US" altLang="zh-CN" dirty="0"/>
              <a:t>= 0.36</a:t>
            </a:r>
            <a:r>
              <a:rPr lang="en-US" altLang="zh-CN" sz="1800" dirty="0"/>
              <a:t> mol</a:t>
            </a:r>
            <a:r>
              <a:rPr lang="en-US" altLang="zh-CN" sz="1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⋅</a:t>
            </a:r>
            <a:r>
              <a:rPr lang="en-US" altLang="zh-CN" sz="1800" dirty="0"/>
              <a:t>L</a:t>
            </a:r>
            <a:r>
              <a:rPr lang="en-US" altLang="zh-CN" sz="1800" baseline="30000" dirty="0"/>
              <a:t>-1</a:t>
            </a:r>
            <a:r>
              <a:rPr lang="en-US" altLang="zh-CN" dirty="0"/>
              <a:t>  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50489" y="4387199"/>
                <a:ext cx="7455020" cy="572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需1.00 </a:t>
                </a:r>
                <a:r>
                  <a:rPr lang="en-US" altLang="zh-CN" sz="2000" dirty="0"/>
                  <a:t>mol/L</a:t>
                </a:r>
                <a:r>
                  <a:rPr lang="en-US" altLang="zh-CN" sz="2000" baseline="30000" dirty="0"/>
                  <a:t>-1 </a:t>
                </a:r>
                <a:r>
                  <a:rPr lang="zh-CN" altLang="en-US" sz="2000" dirty="0"/>
                  <a:t>HOAc的体积 V</a:t>
                </a:r>
                <a:r>
                  <a:rPr lang="en-US" altLang="zh-CN" sz="2000" baseline="-25000" dirty="0"/>
                  <a:t>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mol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0.20 L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89" y="4387199"/>
                <a:ext cx="7455020" cy="572135"/>
              </a:xfrm>
              <a:prstGeom prst="rect">
                <a:avLst/>
              </a:prstGeom>
              <a:blipFill rotWithShape="1">
                <a:blip r:embed="rId3"/>
                <a:stretch>
                  <a:fillRect l="-4" t="-3216" r="5" b="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50488" y="5069138"/>
                <a:ext cx="6459597" cy="5721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需1.00 </a:t>
                </a:r>
                <a:r>
                  <a:rPr lang="en-US" altLang="zh-CN" sz="2000" dirty="0"/>
                  <a:t>mol/L</a:t>
                </a:r>
                <a:r>
                  <a:rPr lang="en-US" altLang="zh-CN" sz="2000" baseline="30000" dirty="0"/>
                  <a:t>-1 </a:t>
                </a:r>
                <a:r>
                  <a:rPr lang="en-US" altLang="zh-CN" sz="2000" dirty="0"/>
                  <a:t>Na</a:t>
                </a:r>
                <a:r>
                  <a:rPr lang="zh-CN" altLang="en-US" sz="2000" dirty="0"/>
                  <a:t>OAc的体积 V</a:t>
                </a:r>
                <a:r>
                  <a:rPr lang="en-US" altLang="zh-CN" sz="2000" baseline="-25000" dirty="0"/>
                  <a:t>2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𝑚𝑜𝑙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mol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den>
                    </m:f>
                  </m:oMath>
                </a14:m>
                <a:r>
                  <a:rPr lang="zh-CN" altLang="en-US" sz="2000" dirty="0"/>
                  <a:t> </a:t>
                </a:r>
                <a:r>
                  <a:rPr lang="en-US" altLang="zh-CN" sz="2000" dirty="0"/>
                  <a:t>= 0.36 L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88" y="5069138"/>
                <a:ext cx="6459597" cy="572135"/>
              </a:xfrm>
              <a:prstGeom prst="rect">
                <a:avLst/>
              </a:prstGeom>
              <a:blipFill rotWithShape="1">
                <a:blip r:embed="rId4"/>
                <a:stretch>
                  <a:fillRect l="-4" t="-3207" b="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11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理想气体状态方程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03495" y="923610"/>
            <a:ext cx="33955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800" dirty="0" err="1"/>
              <a:t>pV</a:t>
            </a:r>
            <a:r>
              <a:rPr lang="en-US" altLang="zh-CN" sz="2800" dirty="0"/>
              <a:t> = </a:t>
            </a:r>
            <a:r>
              <a:rPr lang="en-US" altLang="zh-CN" sz="2800" dirty="0" err="1"/>
              <a:t>nRT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603494" y="1612521"/>
            <a:ext cx="33955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800" dirty="0"/>
              <a:t>P</a:t>
            </a:r>
            <a:r>
              <a:rPr lang="zh-CN" altLang="en-US" sz="2800" baseline="-25000" dirty="0"/>
              <a:t>总</a:t>
            </a:r>
            <a:r>
              <a:rPr lang="en-US" altLang="zh-CN" sz="2800" dirty="0"/>
              <a:t> = P</a:t>
            </a:r>
            <a:r>
              <a:rPr lang="en-US" altLang="zh-CN" sz="2800" baseline="-25000" dirty="0"/>
              <a:t>1</a:t>
            </a:r>
            <a:r>
              <a:rPr lang="en-US" altLang="zh-CN" sz="2800" dirty="0"/>
              <a:t> + P</a:t>
            </a:r>
            <a:r>
              <a:rPr lang="en-US" altLang="zh-CN" sz="2800" baseline="-25000" dirty="0"/>
              <a:t>2</a:t>
            </a:r>
            <a:r>
              <a:rPr lang="en-US" altLang="zh-CN" sz="2800" dirty="0"/>
              <a:t> + P</a:t>
            </a:r>
            <a:r>
              <a:rPr lang="en-US" altLang="zh-CN" sz="2800" baseline="-25000" dirty="0"/>
              <a:t>3</a:t>
            </a:r>
            <a:r>
              <a:rPr lang="en-US" altLang="zh-CN" sz="2800" dirty="0"/>
              <a:t> + </a:t>
            </a:r>
            <a:r>
              <a:rPr lang="zh-CN" altLang="en-US" sz="28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⋅⋅⋅</a:t>
            </a:r>
            <a:r>
              <a:rPr lang="en-US" altLang="zh-CN" sz="2800" dirty="0"/>
              <a:t> </a:t>
            </a:r>
            <a:endParaRPr lang="zh-CN" altLang="en-US" sz="28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3493" y="2301432"/>
            <a:ext cx="33955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en-US" altLang="zh-CN" sz="2800" dirty="0"/>
              <a:t>P</a:t>
            </a:r>
            <a:r>
              <a:rPr lang="en-US" altLang="zh-CN" sz="2800" baseline="-25000" dirty="0"/>
              <a:t>i</a:t>
            </a:r>
            <a:r>
              <a:rPr lang="en-US" altLang="zh-CN" sz="2800" dirty="0"/>
              <a:t> = x</a:t>
            </a:r>
            <a:r>
              <a:rPr lang="en-US" altLang="zh-CN" sz="2800" baseline="-25000" dirty="0"/>
              <a:t>i </a:t>
            </a:r>
            <a:r>
              <a:rPr lang="en-US" altLang="zh-CN" sz="2800" dirty="0"/>
              <a:t>P</a:t>
            </a:r>
            <a:r>
              <a:rPr lang="zh-CN" altLang="en-US" sz="2800" baseline="-25000" dirty="0"/>
              <a:t>总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8169" y="766887"/>
            <a:ext cx="8575064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17.</a:t>
            </a:r>
            <a:r>
              <a:rPr lang="zh-CN" altLang="en-US" sz="2200" dirty="0"/>
              <a:t>试用溶度积规则解释下列事实：</a:t>
            </a:r>
            <a:endParaRPr lang="zh-CN" altLang="en-US" sz="2200" dirty="0"/>
          </a:p>
          <a:p>
            <a:r>
              <a:rPr lang="en-US" altLang="zh-CN" sz="2200" dirty="0"/>
              <a:t>(1)CaCO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溶于稀</a:t>
            </a:r>
            <a:r>
              <a:rPr lang="en-US" altLang="zh-CN" sz="2200" dirty="0"/>
              <a:t>HCl</a:t>
            </a:r>
            <a:r>
              <a:rPr lang="zh-CN" altLang="en-US" sz="2200" dirty="0"/>
              <a:t>中：</a:t>
            </a:r>
            <a:endParaRPr lang="zh-CN" altLang="en-US" sz="2200" dirty="0"/>
          </a:p>
          <a:p>
            <a:r>
              <a:rPr lang="en-US" altLang="zh-CN" sz="2200" dirty="0"/>
              <a:t>(2)Mg(OH)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溶于</a:t>
            </a:r>
            <a:r>
              <a:rPr lang="en-US" altLang="zh-CN" sz="2200" dirty="0"/>
              <a:t>NH</a:t>
            </a:r>
            <a:r>
              <a:rPr lang="en-US" altLang="zh-CN" sz="2200" baseline="-25000" dirty="0"/>
              <a:t>4</a:t>
            </a:r>
            <a:r>
              <a:rPr lang="en-US" altLang="zh-CN" sz="2200" dirty="0"/>
              <a:t>Cl</a:t>
            </a:r>
            <a:r>
              <a:rPr lang="zh-CN" altLang="en-US" sz="2200" dirty="0"/>
              <a:t>溶液中；</a:t>
            </a:r>
            <a:endParaRPr lang="zh-CN" altLang="en-US" sz="2200" dirty="0"/>
          </a:p>
          <a:p>
            <a:r>
              <a:rPr lang="en-US" altLang="zh-CN" sz="2200" dirty="0"/>
              <a:t>(3)AgCl</a:t>
            </a:r>
            <a:r>
              <a:rPr lang="zh-CN" altLang="en-US" sz="2200" dirty="0"/>
              <a:t>溶于氨水，加入</a:t>
            </a:r>
            <a:r>
              <a:rPr lang="en-US" altLang="zh-CN" sz="2200" dirty="0"/>
              <a:t>HNO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后沉淀又出现；</a:t>
            </a:r>
            <a:endParaRPr lang="zh-CN" altLang="en-US" sz="2200" dirty="0"/>
          </a:p>
          <a:p>
            <a:r>
              <a:rPr lang="en-US" altLang="zh-CN" sz="2200" dirty="0"/>
              <a:t>(4)</a:t>
            </a:r>
            <a:r>
              <a:rPr lang="zh-CN" altLang="en-US" sz="2200" dirty="0"/>
              <a:t>往</a:t>
            </a:r>
            <a:r>
              <a:rPr lang="en-US" altLang="zh-CN" sz="2200" dirty="0"/>
              <a:t>ZnSO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溶液中通入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气体，</a:t>
            </a:r>
            <a:r>
              <a:rPr lang="en-US" altLang="zh-CN" sz="2200" dirty="0"/>
              <a:t>ZnS</a:t>
            </a:r>
            <a:r>
              <a:rPr lang="zh-CN" altLang="en-US" sz="2200" dirty="0"/>
              <a:t>往往沉淀不完全，甚至不沉淀，但若往</a:t>
            </a:r>
            <a:r>
              <a:rPr lang="en-US" altLang="zh-CN" sz="2200" dirty="0"/>
              <a:t>ZnSO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溶液中先加入适量的</a:t>
            </a:r>
            <a:r>
              <a:rPr lang="en-US" altLang="zh-CN" sz="2200" dirty="0" err="1"/>
              <a:t>NaOAc</a:t>
            </a:r>
            <a:r>
              <a:rPr lang="en-US" altLang="zh-CN" sz="2200" dirty="0"/>
              <a:t>,</a:t>
            </a:r>
            <a:r>
              <a:rPr lang="zh-CN" altLang="en-US" sz="2200" dirty="0"/>
              <a:t>再通入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气体，</a:t>
            </a:r>
            <a:r>
              <a:rPr lang="en-US" altLang="zh-CN" sz="2200" dirty="0"/>
              <a:t>ZnS</a:t>
            </a:r>
            <a:r>
              <a:rPr lang="zh-CN" altLang="en-US" sz="2200" dirty="0"/>
              <a:t>几乎完全沉淀。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7" y="3121925"/>
            <a:ext cx="857506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答：</a:t>
            </a:r>
            <a:r>
              <a:rPr lang="en-US" altLang="zh-CN" sz="2200" dirty="0">
                <a:solidFill>
                  <a:srgbClr val="0000FF"/>
                </a:solidFill>
              </a:rPr>
              <a:t>(1) </a:t>
            </a:r>
            <a:r>
              <a:rPr lang="en-US" altLang="zh-CN" sz="2200" dirty="0"/>
              <a:t>CaCO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的解离平衡为</a:t>
            </a:r>
            <a:r>
              <a:rPr lang="en-US" altLang="zh-CN" sz="2200" dirty="0"/>
              <a:t>CaCO</a:t>
            </a:r>
            <a:r>
              <a:rPr lang="en-US" altLang="zh-CN" sz="2200" baseline="-25000" dirty="0"/>
              <a:t>3</a:t>
            </a:r>
            <a:r>
              <a:rPr lang="zh-CN" altLang="en-US" sz="2200" dirty="0">
                <a:latin typeface="Cambria Math" panose="02040503050406030204" pitchFamily="18" charset="0"/>
              </a:rPr>
              <a:t> ⇌ </a:t>
            </a:r>
            <a:r>
              <a:rPr lang="en-US" altLang="zh-CN" sz="2200" dirty="0"/>
              <a:t>Ca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+ CO</a:t>
            </a:r>
            <a:r>
              <a:rPr lang="en-US" altLang="zh-CN" sz="2200" baseline="-25000" dirty="0"/>
              <a:t>3</a:t>
            </a:r>
            <a:r>
              <a:rPr lang="en-US" altLang="zh-CN" sz="2200" baseline="30000" dirty="0"/>
              <a:t>2-</a:t>
            </a:r>
            <a:r>
              <a:rPr lang="en-US" altLang="zh-CN" sz="2200" baseline="-25000" dirty="0"/>
              <a:t> </a:t>
            </a:r>
            <a:r>
              <a:rPr lang="zh-CN" altLang="en-US" sz="2200" dirty="0"/>
              <a:t>。</a:t>
            </a:r>
            <a:endParaRPr lang="zh-CN" altLang="en-US" sz="2200" dirty="0"/>
          </a:p>
          <a:p>
            <a:r>
              <a:rPr lang="zh-CN" altLang="en-US" sz="2200" dirty="0"/>
              <a:t>在稀</a:t>
            </a:r>
            <a:r>
              <a:rPr lang="en-US" altLang="zh-CN" sz="2200" dirty="0"/>
              <a:t>HCl</a:t>
            </a:r>
            <a:r>
              <a:rPr lang="zh-CN" altLang="en-US" sz="2200" dirty="0"/>
              <a:t>中，</a:t>
            </a:r>
            <a:r>
              <a:rPr lang="en-US" altLang="zh-CN" sz="2200" dirty="0"/>
              <a:t> CaCO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解离出来的</a:t>
            </a:r>
            <a:r>
              <a:rPr lang="en-US" altLang="zh-CN" sz="2200" dirty="0"/>
              <a:t>CO</a:t>
            </a:r>
            <a:r>
              <a:rPr lang="en-US" altLang="zh-CN" sz="2200" baseline="-25000" dirty="0"/>
              <a:t>3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和</a:t>
            </a:r>
            <a:r>
              <a:rPr lang="en-US" altLang="zh-CN" sz="2200" dirty="0"/>
              <a:t>HCl</a:t>
            </a:r>
            <a:r>
              <a:rPr lang="zh-CN" altLang="en-US" sz="2200" dirty="0"/>
              <a:t>解离出来的</a:t>
            </a:r>
            <a:r>
              <a:rPr lang="en-US" altLang="zh-CN" sz="2200" dirty="0"/>
              <a:t>H</a:t>
            </a:r>
            <a:r>
              <a:rPr lang="en-US" altLang="zh-CN" sz="2200" baseline="30000" dirty="0"/>
              <a:t>+</a:t>
            </a:r>
            <a:r>
              <a:rPr lang="zh-CN" altLang="en-US" sz="2200" dirty="0"/>
              <a:t>反应，生成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zh-CN" altLang="en-US" sz="2200" dirty="0"/>
              <a:t>和</a:t>
            </a:r>
            <a:r>
              <a:rPr lang="en-US" altLang="zh-CN" sz="2200" dirty="0"/>
              <a:t>CO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,</a:t>
            </a:r>
            <a:r>
              <a:rPr lang="zh-CN" altLang="en-US" sz="2200" dirty="0"/>
              <a:t>使</a:t>
            </a:r>
            <a:r>
              <a:rPr lang="en-US" altLang="zh-CN" sz="2200" dirty="0"/>
              <a:t>CO</a:t>
            </a:r>
            <a:r>
              <a:rPr lang="en-US" altLang="zh-CN" sz="2200" baseline="-25000" dirty="0"/>
              <a:t>3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浓度降低，</a:t>
            </a:r>
            <a:r>
              <a:rPr lang="en-US" altLang="zh-CN" sz="2200" dirty="0"/>
              <a:t> CaCO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的解离平衡向右移动，</a:t>
            </a:r>
            <a:r>
              <a:rPr lang="en-US" altLang="zh-CN" sz="2200" dirty="0"/>
              <a:t> CaCO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沉淀溶解。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238169" y="4568475"/>
            <a:ext cx="862136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FF"/>
                </a:solidFill>
              </a:rPr>
              <a:t>(2)</a:t>
            </a:r>
            <a:r>
              <a:rPr lang="en-US" altLang="zh-CN" sz="2200" dirty="0"/>
              <a:t>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的解离平衡为</a:t>
            </a:r>
            <a:r>
              <a:rPr lang="en-US" altLang="zh-CN" sz="2200" dirty="0"/>
              <a:t>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 </a:t>
            </a:r>
            <a:r>
              <a:rPr lang="zh-CN" altLang="en-US" sz="2200" dirty="0">
                <a:latin typeface="Cambria Math" panose="02040503050406030204" pitchFamily="18" charset="0"/>
              </a:rPr>
              <a:t>⇌ </a:t>
            </a:r>
            <a:r>
              <a:rPr lang="en-US" altLang="zh-CN" sz="2200" dirty="0"/>
              <a:t>Mg</a:t>
            </a:r>
            <a:r>
              <a:rPr lang="en-US" altLang="zh-CN" sz="2200" baseline="30000" dirty="0"/>
              <a:t>2+ </a:t>
            </a:r>
            <a:r>
              <a:rPr lang="en-US" altLang="zh-CN" sz="2200" dirty="0"/>
              <a:t>+ 2OH</a:t>
            </a:r>
            <a:r>
              <a:rPr lang="en-US" altLang="zh-CN" sz="2200" baseline="30000" dirty="0"/>
              <a:t>-</a:t>
            </a:r>
            <a:r>
              <a:rPr lang="zh-CN" altLang="en-US" sz="2200" dirty="0"/>
              <a:t>。</a:t>
            </a:r>
            <a:endParaRPr lang="en-US" altLang="zh-CN" sz="2200" dirty="0"/>
          </a:p>
          <a:p>
            <a:r>
              <a:rPr lang="zh-CN" altLang="en-US" sz="2200" dirty="0"/>
              <a:t>在</a:t>
            </a:r>
            <a:r>
              <a:rPr lang="en-US" altLang="zh-CN" sz="2200" dirty="0"/>
              <a:t>NH</a:t>
            </a:r>
            <a:r>
              <a:rPr lang="en-US" altLang="zh-CN" sz="2200" baseline="-25000" dirty="0"/>
              <a:t>4</a:t>
            </a:r>
            <a:r>
              <a:rPr lang="en-US" altLang="zh-CN" sz="2200" dirty="0"/>
              <a:t>Cl</a:t>
            </a:r>
            <a:r>
              <a:rPr lang="zh-CN" altLang="en-US" sz="2200" dirty="0"/>
              <a:t>溶液中</a:t>
            </a:r>
            <a:r>
              <a:rPr lang="en-US" altLang="zh-CN" sz="2200" dirty="0"/>
              <a:t>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解离出来的</a:t>
            </a:r>
            <a:r>
              <a:rPr lang="en-US" altLang="zh-CN" sz="2200" dirty="0"/>
              <a:t>OH</a:t>
            </a:r>
            <a:r>
              <a:rPr lang="en-US" altLang="zh-CN" sz="2200" baseline="30000" dirty="0"/>
              <a:t>-</a:t>
            </a:r>
            <a:r>
              <a:rPr lang="zh-CN" altLang="en-US" sz="2200" dirty="0"/>
              <a:t>和</a:t>
            </a:r>
            <a:r>
              <a:rPr lang="en-US" altLang="zh-CN" sz="2200" dirty="0"/>
              <a:t>NH</a:t>
            </a:r>
            <a:r>
              <a:rPr lang="en-US" altLang="zh-CN" sz="2200" baseline="-25000" dirty="0"/>
              <a:t>4</a:t>
            </a:r>
            <a:r>
              <a:rPr lang="en-US" altLang="zh-CN" sz="2200" dirty="0"/>
              <a:t>Cl</a:t>
            </a:r>
            <a:r>
              <a:rPr lang="zh-CN" altLang="en-US" sz="2200" dirty="0"/>
              <a:t>解离出来的</a:t>
            </a:r>
            <a:r>
              <a:rPr lang="en-US" altLang="zh-CN" sz="2200" dirty="0"/>
              <a:t>NH</a:t>
            </a:r>
            <a:r>
              <a:rPr lang="en-US" altLang="zh-CN" sz="2200" baseline="-25000" dirty="0"/>
              <a:t>4</a:t>
            </a:r>
            <a:r>
              <a:rPr lang="en-US" altLang="zh-CN" sz="2200" baseline="30000" dirty="0"/>
              <a:t>-1</a:t>
            </a:r>
            <a:r>
              <a:rPr lang="zh-CN" altLang="en-US" sz="2200" dirty="0"/>
              <a:t>反应生成了弱电解质</a:t>
            </a:r>
            <a:r>
              <a:rPr lang="en-US" altLang="zh-CN" sz="2200" dirty="0"/>
              <a:t>NH</a:t>
            </a:r>
            <a:r>
              <a:rPr lang="en-US" altLang="zh-CN" sz="2200" baseline="-25000" dirty="0"/>
              <a:t>3</a:t>
            </a:r>
            <a:r>
              <a:rPr lang="en-US" altLang="zh-CN" sz="2200" dirty="0"/>
              <a:t>·H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zh-CN" altLang="en-US" sz="2200" dirty="0"/>
              <a:t>，</a:t>
            </a:r>
            <a:r>
              <a:rPr lang="en-US" altLang="zh-CN" sz="2200" dirty="0"/>
              <a:t>OH</a:t>
            </a:r>
            <a:r>
              <a:rPr lang="en-US" altLang="zh-CN" sz="2200" baseline="30000" dirty="0"/>
              <a:t>-</a:t>
            </a:r>
            <a:r>
              <a:rPr lang="zh-CN" altLang="en-US" sz="2200" dirty="0"/>
              <a:t>浓度降低，</a:t>
            </a:r>
            <a:r>
              <a:rPr lang="en-US" altLang="zh-CN" sz="2200" dirty="0"/>
              <a:t>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解离平衡向右移动，</a:t>
            </a:r>
            <a:r>
              <a:rPr lang="en-US" altLang="zh-CN" sz="2200" dirty="0"/>
              <a:t>Mg(OH)</a:t>
            </a:r>
            <a:r>
              <a:rPr lang="en-US" altLang="zh-CN" sz="2200" baseline="-25000" dirty="0"/>
              <a:t>2</a:t>
            </a:r>
            <a:r>
              <a:rPr lang="zh-CN" altLang="en-US" sz="2200" dirty="0"/>
              <a:t>沉淀溶解。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4468" y="1250667"/>
            <a:ext cx="8575064" cy="24612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答：</a:t>
            </a:r>
            <a:r>
              <a:rPr lang="en-US" altLang="zh-CN" sz="2200" dirty="0"/>
              <a:t>(3) AgCl </a:t>
            </a:r>
            <a:r>
              <a:rPr lang="zh-CN" altLang="en-US" sz="2200" dirty="0">
                <a:latin typeface="Cambria Math" panose="02040503050406030204" pitchFamily="18" charset="0"/>
              </a:rPr>
              <a:t>⇌ </a:t>
            </a:r>
            <a:r>
              <a:rPr lang="en-US" altLang="zh-CN" sz="2200" dirty="0"/>
              <a:t>Ag</a:t>
            </a:r>
            <a:r>
              <a:rPr lang="en-US" altLang="zh-CN" sz="2200" baseline="30000" dirty="0"/>
              <a:t>+ </a:t>
            </a:r>
            <a:r>
              <a:rPr lang="en-US" altLang="zh-CN" sz="2200" dirty="0"/>
              <a:t>+ Cl</a:t>
            </a:r>
            <a:r>
              <a:rPr lang="en-US" altLang="zh-CN" sz="2200" baseline="30000" dirty="0"/>
              <a:t>-</a:t>
            </a:r>
            <a:endParaRPr lang="en-US" altLang="zh-CN" sz="2200" dirty="0"/>
          </a:p>
          <a:p>
            <a:r>
              <a:rPr lang="en-US" altLang="zh-CN" sz="2200" dirty="0"/>
              <a:t>AgCl</a:t>
            </a:r>
            <a:r>
              <a:rPr lang="zh-CN" altLang="en-US" sz="2200" dirty="0"/>
              <a:t>溶于氨水是因为</a:t>
            </a:r>
            <a:r>
              <a:rPr lang="en-US" altLang="zh-CN" sz="2200" dirty="0"/>
              <a:t>AgCl</a:t>
            </a:r>
            <a:r>
              <a:rPr lang="zh-CN" altLang="en-US" sz="2200" dirty="0"/>
              <a:t>解离出的银离子和氨水反应生成了二氨合银配离子：</a:t>
            </a:r>
            <a:r>
              <a:rPr lang="en-US" altLang="zh-CN" sz="2200" dirty="0"/>
              <a:t>Ag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+ 2NH</a:t>
            </a:r>
            <a:r>
              <a:rPr lang="en-US" altLang="zh-CN" sz="2200" baseline="-25000" dirty="0"/>
              <a:t>3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zh-CN" altLang="en-US" sz="2200" dirty="0"/>
              <a:t> </a:t>
            </a:r>
            <a:r>
              <a:rPr lang="zh-CN" altLang="en-US" sz="2200" dirty="0">
                <a:latin typeface="Cambria Math" panose="02040503050406030204" pitchFamily="18" charset="0"/>
              </a:rPr>
              <a:t>→ </a:t>
            </a:r>
            <a:r>
              <a:rPr lang="en-US" altLang="zh-CN" sz="2200" dirty="0"/>
              <a:t>[Ag(NH</a:t>
            </a:r>
            <a:r>
              <a:rPr lang="en-US" altLang="zh-CN" sz="2200" baseline="-25000" dirty="0"/>
              <a:t>3</a:t>
            </a:r>
            <a:r>
              <a:rPr lang="en-US" altLang="zh-CN" sz="2200" dirty="0"/>
              <a:t>)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]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, </a:t>
            </a:r>
            <a:r>
              <a:rPr lang="zh-CN" altLang="en-US" sz="2200" dirty="0"/>
              <a:t>银离子浓度减小，所以</a:t>
            </a:r>
            <a:r>
              <a:rPr lang="en-US" altLang="zh-CN" sz="2200" dirty="0"/>
              <a:t>AgCl</a:t>
            </a:r>
            <a:r>
              <a:rPr lang="zh-CN" altLang="en-US" sz="2200" dirty="0"/>
              <a:t>沉淀溶解。</a:t>
            </a:r>
            <a:endParaRPr lang="en-US" altLang="zh-CN" sz="2200" dirty="0"/>
          </a:p>
          <a:p>
            <a:r>
              <a:rPr lang="zh-CN" altLang="en-US" sz="2200" dirty="0"/>
              <a:t>加人</a:t>
            </a:r>
            <a:r>
              <a:rPr lang="en-US" altLang="zh-CN" sz="2200" dirty="0"/>
              <a:t>HNO</a:t>
            </a:r>
            <a:r>
              <a:rPr lang="en-US" altLang="zh-CN" sz="2200" baseline="-25000" dirty="0"/>
              <a:t>3</a:t>
            </a:r>
            <a:r>
              <a:rPr lang="zh-CN" altLang="en-US" sz="2200" dirty="0"/>
              <a:t>后，二氨合银配离子和</a:t>
            </a:r>
            <a:r>
              <a:rPr lang="en-US" altLang="zh-CN" sz="2200" dirty="0"/>
              <a:t>H</a:t>
            </a:r>
            <a:r>
              <a:rPr lang="en-US" altLang="zh-CN" sz="2200" baseline="30000" dirty="0"/>
              <a:t>+</a:t>
            </a:r>
            <a:r>
              <a:rPr lang="zh-CN" altLang="en-US" sz="2200" dirty="0"/>
              <a:t>发生下列反应：</a:t>
            </a:r>
            <a:endParaRPr lang="zh-CN" altLang="en-US" sz="2200" dirty="0"/>
          </a:p>
          <a:p>
            <a:r>
              <a:rPr lang="en-US" altLang="zh-CN" sz="2200" dirty="0"/>
              <a:t>[Ag(NH</a:t>
            </a:r>
            <a:r>
              <a:rPr lang="en-US" altLang="zh-CN" sz="2200" baseline="-25000" dirty="0"/>
              <a:t>3</a:t>
            </a:r>
            <a:r>
              <a:rPr lang="en-US" altLang="zh-CN" sz="2200" dirty="0"/>
              <a:t>)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]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+ 2H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= Ag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+ 2NH</a:t>
            </a:r>
            <a:r>
              <a:rPr lang="en-US" altLang="zh-CN" sz="2200" baseline="-25000" dirty="0"/>
              <a:t>4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; </a:t>
            </a:r>
            <a:r>
              <a:rPr lang="zh-CN" altLang="en-US" sz="2200" dirty="0"/>
              <a:t>解离出的银离子和氯离子反应生成</a:t>
            </a:r>
            <a:r>
              <a:rPr lang="en-US" altLang="zh-CN" sz="2200" dirty="0"/>
              <a:t>AgCl</a:t>
            </a:r>
            <a:r>
              <a:rPr lang="zh-CN" altLang="en-US" sz="2200" dirty="0"/>
              <a:t>沉淀。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881335"/>
            <a:ext cx="85750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(3)AgCl</a:t>
            </a:r>
            <a:r>
              <a:rPr lang="zh-CN" altLang="en-US" sz="2000" dirty="0">
                <a:solidFill>
                  <a:srgbClr val="0000FF"/>
                </a:solidFill>
              </a:rPr>
              <a:t>溶于氨水，加入</a:t>
            </a:r>
            <a:r>
              <a:rPr lang="en-US" altLang="zh-CN" sz="2000" dirty="0">
                <a:solidFill>
                  <a:srgbClr val="0000FF"/>
                </a:solidFill>
              </a:rPr>
              <a:t>HNO</a:t>
            </a:r>
            <a:r>
              <a:rPr lang="en-US" altLang="zh-CN" sz="2000" baseline="-25000" dirty="0">
                <a:solidFill>
                  <a:srgbClr val="0000FF"/>
                </a:solidFill>
              </a:rPr>
              <a:t>3</a:t>
            </a:r>
            <a:r>
              <a:rPr lang="zh-CN" altLang="en-US" sz="2000" dirty="0">
                <a:solidFill>
                  <a:srgbClr val="0000FF"/>
                </a:solidFill>
              </a:rPr>
              <a:t>后沉淀又出现；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38169" y="766887"/>
            <a:ext cx="857506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(4)</a:t>
            </a:r>
            <a:r>
              <a:rPr lang="zh-CN" altLang="en-US" sz="2200" dirty="0"/>
              <a:t>往</a:t>
            </a:r>
            <a:r>
              <a:rPr lang="en-US" altLang="zh-CN" sz="2200" dirty="0"/>
              <a:t>ZnSO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溶液中通入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气体，</a:t>
            </a:r>
            <a:r>
              <a:rPr lang="en-US" altLang="zh-CN" sz="2200" dirty="0"/>
              <a:t>ZnS</a:t>
            </a:r>
            <a:r>
              <a:rPr lang="zh-CN" altLang="en-US" sz="2200" dirty="0"/>
              <a:t>往往沉淀不完全，甚至不沉淀，但若往</a:t>
            </a:r>
            <a:r>
              <a:rPr lang="en-US" altLang="zh-CN" sz="2200" dirty="0"/>
              <a:t>ZnSO</a:t>
            </a:r>
            <a:r>
              <a:rPr lang="en-US" altLang="zh-CN" sz="2200" baseline="-25000" dirty="0"/>
              <a:t>4</a:t>
            </a:r>
            <a:r>
              <a:rPr lang="zh-CN" altLang="en-US" sz="2200" dirty="0"/>
              <a:t>溶液中先加入适量的</a:t>
            </a:r>
            <a:r>
              <a:rPr lang="en-US" altLang="zh-CN" sz="2200" dirty="0" err="1"/>
              <a:t>NaOAc</a:t>
            </a:r>
            <a:r>
              <a:rPr lang="en-US" altLang="zh-CN" sz="2200" dirty="0"/>
              <a:t>,</a:t>
            </a:r>
            <a:r>
              <a:rPr lang="zh-CN" altLang="en-US" sz="2200" dirty="0"/>
              <a:t>再通入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气体，</a:t>
            </a:r>
            <a:r>
              <a:rPr lang="en-US" altLang="zh-CN" sz="2200" dirty="0"/>
              <a:t>ZnS</a:t>
            </a:r>
            <a:r>
              <a:rPr lang="zh-CN" altLang="en-US" sz="2200" dirty="0"/>
              <a:t>几乎完全沉淀。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238169" y="1874883"/>
            <a:ext cx="857506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答：</a:t>
            </a:r>
            <a:r>
              <a:rPr lang="en-US" altLang="zh-CN" sz="2200" dirty="0"/>
              <a:t>(3) ZnS </a:t>
            </a:r>
            <a:r>
              <a:rPr lang="zh-CN" altLang="en-US" sz="2200" dirty="0">
                <a:latin typeface="Cambria Math" panose="02040503050406030204" pitchFamily="18" charset="0"/>
              </a:rPr>
              <a:t>⇌ </a:t>
            </a:r>
            <a:r>
              <a:rPr lang="en-US" altLang="zh-CN" sz="2200" dirty="0"/>
              <a:t>Zn</a:t>
            </a:r>
            <a:r>
              <a:rPr lang="en-US" altLang="zh-CN" sz="2200" baseline="30000" dirty="0"/>
              <a:t>2+ </a:t>
            </a:r>
            <a:r>
              <a:rPr lang="en-US" altLang="zh-CN" sz="2200" dirty="0"/>
              <a:t>+ S</a:t>
            </a:r>
            <a:r>
              <a:rPr lang="en-US" altLang="zh-CN" sz="2200" baseline="30000" dirty="0"/>
              <a:t>2- </a:t>
            </a:r>
            <a:r>
              <a:rPr lang="en-US" altLang="zh-CN" sz="2200" dirty="0"/>
              <a:t>; </a:t>
            </a:r>
            <a:r>
              <a:rPr lang="zh-CN" altLang="en-US" sz="2200" dirty="0"/>
              <a:t>由于</a:t>
            </a:r>
            <a:r>
              <a:rPr lang="en-US" altLang="zh-CN" sz="2200" dirty="0"/>
              <a:t>S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来自于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的解离，而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的解离平衡常数很小</a:t>
            </a:r>
            <a:r>
              <a:rPr lang="en-US" altLang="zh-CN" sz="2200" dirty="0"/>
              <a:t>(K</a:t>
            </a:r>
            <a:r>
              <a:rPr lang="en-US" altLang="zh-CN" sz="2200" baseline="-25000" dirty="0"/>
              <a:t>a,1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=1.1×10</a:t>
            </a:r>
            <a:r>
              <a:rPr lang="en-US" altLang="zh-CN" sz="2200" baseline="30000" dirty="0"/>
              <a:t>-7</a:t>
            </a:r>
            <a:r>
              <a:rPr lang="zh-CN" altLang="en-US" sz="2200" dirty="0"/>
              <a:t>，</a:t>
            </a:r>
            <a:r>
              <a:rPr lang="en-US" altLang="zh-CN" sz="2200" dirty="0"/>
              <a:t> K</a:t>
            </a:r>
            <a:r>
              <a:rPr lang="en-US" altLang="zh-CN" sz="2200" baseline="-25000" dirty="0"/>
              <a:t>a,2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=1.3×10</a:t>
            </a:r>
            <a:r>
              <a:rPr lang="en-US" altLang="zh-CN" sz="2200" baseline="30000" dirty="0"/>
              <a:t>-13</a:t>
            </a:r>
            <a:r>
              <a:rPr lang="en-US" altLang="zh-CN" sz="2200" dirty="0"/>
              <a:t>)</a:t>
            </a:r>
            <a:r>
              <a:rPr lang="zh-CN" altLang="en-US" sz="2200" dirty="0"/>
              <a:t>，所以溶液中</a:t>
            </a:r>
            <a:r>
              <a:rPr lang="en-US" altLang="zh-CN" sz="2200" dirty="0"/>
              <a:t>S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浓度很小</a:t>
            </a:r>
            <a:r>
              <a:rPr lang="en-US" altLang="zh-CN" sz="2200" dirty="0"/>
              <a:t>, </a:t>
            </a:r>
            <a:r>
              <a:rPr lang="zh-CN" altLang="en-US" sz="2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≈</a:t>
            </a:r>
            <a:r>
              <a:rPr lang="en-US" altLang="zh-CN" sz="2200" dirty="0"/>
              <a:t> K</a:t>
            </a:r>
            <a:r>
              <a:rPr lang="en-US" altLang="zh-CN" sz="2200" baseline="-25000" dirty="0"/>
              <a:t>a,2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zh-CN" altLang="en-US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。</a:t>
            </a:r>
            <a:endParaRPr lang="en-US" altLang="zh-CN" sz="2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CN" sz="2200" dirty="0"/>
              <a:t>ZnS</a:t>
            </a:r>
            <a:r>
              <a:rPr lang="zh-CN" altLang="en-US" sz="2200" dirty="0"/>
              <a:t>生成沉淀时，需要</a:t>
            </a:r>
            <a:r>
              <a:rPr lang="en-US" altLang="zh-CN" sz="2200" dirty="0"/>
              <a:t>c(Zn</a:t>
            </a:r>
            <a:r>
              <a:rPr lang="en-US" altLang="zh-CN" sz="2200" baseline="30000" dirty="0"/>
              <a:t>2+ </a:t>
            </a:r>
            <a:r>
              <a:rPr lang="en-US" altLang="zh-CN" sz="2200" dirty="0"/>
              <a:t>) = </a:t>
            </a:r>
            <a:r>
              <a:rPr lang="en-US" altLang="zh-CN" sz="2200" dirty="0" err="1"/>
              <a:t>K</a:t>
            </a:r>
            <a:r>
              <a:rPr lang="en-US" altLang="zh-CN" sz="2200" baseline="-25000" dirty="0" err="1"/>
              <a:t>sp</a:t>
            </a:r>
            <a:r>
              <a:rPr lang="en-US" altLang="zh-CN" sz="2200" baseline="30000" dirty="0" err="1">
                <a:ea typeface="Cambria Math" panose="02040503050406030204" pitchFamily="18" charset="0"/>
              </a:rPr>
              <a:t>Ɵ</a:t>
            </a:r>
            <a:r>
              <a:rPr lang="en-US" altLang="zh-CN" sz="2200" dirty="0">
                <a:ea typeface="Cambria Math" panose="02040503050406030204" pitchFamily="18" charset="0"/>
              </a:rPr>
              <a:t>/c(</a:t>
            </a:r>
            <a:r>
              <a:rPr lang="en-US" altLang="zh-CN" sz="2200" dirty="0"/>
              <a:t>S</a:t>
            </a:r>
            <a:r>
              <a:rPr lang="en-US" altLang="zh-CN" sz="2200" baseline="30000" dirty="0"/>
              <a:t>2-</a:t>
            </a:r>
            <a:r>
              <a:rPr lang="en-US" altLang="zh-CN" sz="2200" dirty="0">
                <a:ea typeface="Cambria Math" panose="02040503050406030204" pitchFamily="18" charset="0"/>
              </a:rPr>
              <a:t>) = 1.9</a:t>
            </a:r>
            <a:r>
              <a:rPr lang="en-US" altLang="zh-CN" sz="2200" dirty="0"/>
              <a:t>×10</a:t>
            </a:r>
            <a:r>
              <a:rPr lang="en-US" altLang="zh-CN" sz="2200" baseline="30000" dirty="0"/>
              <a:t>-9</a:t>
            </a:r>
            <a:r>
              <a:rPr lang="en-US" altLang="zh-CN" sz="2200" dirty="0">
                <a:ea typeface="Cambria Math" panose="02040503050406030204" pitchFamily="18" charset="0"/>
              </a:rPr>
              <a:t> mol/L </a:t>
            </a:r>
            <a:r>
              <a:rPr lang="zh-CN" altLang="en-US" sz="2200" dirty="0"/>
              <a:t>，所以</a:t>
            </a:r>
            <a:r>
              <a:rPr lang="en-US" altLang="zh-CN" sz="2200" dirty="0"/>
              <a:t>ZnS</a:t>
            </a:r>
            <a:r>
              <a:rPr lang="zh-CN" altLang="en-US" sz="2200" dirty="0"/>
              <a:t>往往沉淀不完全，甚至不沉淀。</a:t>
            </a:r>
            <a:endParaRPr lang="en-US" altLang="zh-CN" sz="2200" dirty="0"/>
          </a:p>
          <a:p>
            <a:endParaRPr lang="en-US" altLang="zh-CN" sz="2200" dirty="0"/>
          </a:p>
          <a:p>
            <a:r>
              <a:rPr lang="zh-CN" altLang="en-US" sz="2200" dirty="0"/>
              <a:t>但加入适量的</a:t>
            </a:r>
            <a:r>
              <a:rPr lang="en-US" altLang="zh-CN" sz="2200" dirty="0" err="1"/>
              <a:t>NaOAc</a:t>
            </a:r>
            <a:r>
              <a:rPr lang="en-US" altLang="zh-CN" sz="2200" dirty="0"/>
              <a:t>, </a:t>
            </a:r>
            <a:r>
              <a:rPr lang="zh-CN" altLang="en-US" sz="2200" dirty="0"/>
              <a:t>再通入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</a:t>
            </a:r>
            <a:r>
              <a:rPr lang="zh-CN" altLang="en-US" sz="2200" dirty="0"/>
              <a:t>气体</a:t>
            </a:r>
            <a:r>
              <a:rPr lang="en-US" altLang="zh-CN" sz="2200" dirty="0"/>
              <a:t>, </a:t>
            </a:r>
            <a:r>
              <a:rPr lang="en-US" altLang="zh-CN" sz="2200" dirty="0" err="1"/>
              <a:t>OAc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</a:t>
            </a:r>
            <a:r>
              <a:rPr lang="zh-CN" altLang="en-US" sz="2200" dirty="0"/>
              <a:t>⇌ </a:t>
            </a:r>
            <a:r>
              <a:rPr lang="en-US" altLang="zh-CN" sz="2200" dirty="0" err="1"/>
              <a:t>HOAc</a:t>
            </a:r>
            <a:r>
              <a:rPr lang="zh-CN" altLang="en-US" sz="2200" dirty="0"/>
              <a:t>，可以促进</a:t>
            </a:r>
            <a:r>
              <a:rPr lang="en-US" altLang="zh-CN" sz="2200" dirty="0"/>
              <a:t>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S </a:t>
            </a:r>
            <a:r>
              <a:rPr lang="zh-CN" altLang="en-US" sz="2200" dirty="0"/>
              <a:t>⇌ </a:t>
            </a:r>
            <a:r>
              <a:rPr lang="en-US" altLang="zh-CN" sz="2200" dirty="0"/>
              <a:t>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HS</a:t>
            </a:r>
            <a:r>
              <a:rPr lang="en-US" altLang="zh-CN" sz="2200" baseline="30000" dirty="0"/>
              <a:t>-</a:t>
            </a:r>
            <a:r>
              <a:rPr lang="zh-CN" altLang="en-US" sz="2200" dirty="0"/>
              <a:t>，</a:t>
            </a:r>
            <a:r>
              <a:rPr lang="en-US" altLang="zh-CN" sz="2200" dirty="0"/>
              <a:t> HS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⇌ </a:t>
            </a:r>
            <a:r>
              <a:rPr lang="en-US" altLang="zh-CN" sz="2200" dirty="0"/>
              <a:t>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S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，解离向右进行，解离出更多的</a:t>
            </a:r>
            <a:endParaRPr lang="zh-CN" altLang="en-US" sz="2200" dirty="0"/>
          </a:p>
          <a:p>
            <a:r>
              <a:rPr lang="en-US" altLang="zh-CN" sz="2200" dirty="0"/>
              <a:t>S</a:t>
            </a:r>
            <a:r>
              <a:rPr lang="en-US" altLang="zh-CN" sz="2200" baseline="30000" dirty="0"/>
              <a:t>2-</a:t>
            </a:r>
            <a:r>
              <a:rPr lang="en-US" altLang="zh-CN" sz="2200" dirty="0"/>
              <a:t>, </a:t>
            </a:r>
            <a:r>
              <a:rPr lang="zh-CN" altLang="en-US" sz="2200" dirty="0"/>
              <a:t>使得</a:t>
            </a:r>
            <a:r>
              <a:rPr lang="en-US" altLang="zh-CN" sz="2200" dirty="0"/>
              <a:t>ZnS </a:t>
            </a:r>
            <a:r>
              <a:rPr lang="zh-CN" altLang="en-US" sz="2200" dirty="0">
                <a:latin typeface="Cambria Math" panose="02040503050406030204" pitchFamily="18" charset="0"/>
              </a:rPr>
              <a:t>⇌ </a:t>
            </a:r>
            <a:r>
              <a:rPr lang="en-US" altLang="zh-CN" sz="2200" dirty="0"/>
              <a:t>Zn</a:t>
            </a:r>
            <a:r>
              <a:rPr lang="en-US" altLang="zh-CN" sz="2200" baseline="30000" dirty="0"/>
              <a:t>2+ </a:t>
            </a:r>
            <a:r>
              <a:rPr lang="en-US" altLang="zh-CN" sz="2200" dirty="0"/>
              <a:t>+ S</a:t>
            </a:r>
            <a:r>
              <a:rPr lang="en-US" altLang="zh-CN" sz="2200" baseline="30000" dirty="0"/>
              <a:t>2-</a:t>
            </a:r>
            <a:r>
              <a:rPr lang="zh-CN" altLang="en-US" sz="2200" dirty="0"/>
              <a:t>向左进行，所以</a:t>
            </a:r>
            <a:r>
              <a:rPr lang="en-US" altLang="zh-CN" sz="2200" dirty="0"/>
              <a:t>ZnS</a:t>
            </a:r>
            <a:r>
              <a:rPr lang="zh-CN" altLang="en-US" sz="2200" dirty="0"/>
              <a:t>几乎完全沉淀。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4468" y="787400"/>
            <a:ext cx="8575063" cy="119888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一、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原电池的结构及原电池符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号书写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二、电极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电势、标准电极电势</a:t>
            </a:r>
            <a:endParaRPr lang="en-US" altLang="zh-CN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三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、利用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能斯特方程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掌握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电极电势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的计算及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应用</a:t>
            </a:r>
            <a:endParaRPr lang="en-US" altLang="zh-CN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氧化还原反应与电化学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465" y="1976653"/>
            <a:ext cx="24296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氧化数与化合价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3368369" y="1987729"/>
            <a:ext cx="5491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氧化还原反应方程式的配平</a:t>
            </a:r>
            <a:r>
              <a:rPr lang="en-US" altLang="zh-CN" sz="2400" dirty="0"/>
              <a:t>—</a:t>
            </a:r>
            <a:r>
              <a:rPr lang="zh-CN" altLang="en-US" sz="2400" dirty="0">
                <a:solidFill>
                  <a:srgbClr val="0000FF"/>
                </a:solidFill>
              </a:rPr>
              <a:t>氧化数法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84467" y="2504802"/>
            <a:ext cx="5002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原电池：两个半反应、盐桥和导线。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2955391"/>
            <a:ext cx="42875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正负极反应式</a:t>
            </a:r>
            <a:endParaRPr lang="zh-CN" altLang="en-US" sz="2200" dirty="0"/>
          </a:p>
        </p:txBody>
      </p:sp>
      <p:sp>
        <p:nvSpPr>
          <p:cNvPr id="13" name="矩形 12"/>
          <p:cNvSpPr/>
          <p:nvPr/>
        </p:nvSpPr>
        <p:spPr>
          <a:xfrm>
            <a:off x="284466" y="3442082"/>
            <a:ext cx="8575065" cy="76944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原电池的符号表示</a:t>
            </a:r>
            <a:r>
              <a:rPr kumimoji="1" lang="zh-CN" altLang="en-US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endParaRPr kumimoji="1" lang="en-US" altLang="zh-CN" sz="2200" b="1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(-)Zn︱Zn</a:t>
            </a:r>
            <a:r>
              <a:rPr kumimoji="1"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2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)‖Cu</a:t>
            </a:r>
            <a:r>
              <a:rPr kumimoji="1"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kumimoji="1"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en-US" altLang="zh-CN" sz="22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)︱Cu(+)</a:t>
            </a:r>
            <a:endParaRPr kumimoji="1" lang="en-US" altLang="zh-CN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284468" y="4267327"/>
            <a:ext cx="8608073" cy="21156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rgbClr val="0070C0"/>
            </a:solidFill>
            <a:prstDash val="dashDot"/>
            <a:miter lim="800000"/>
          </a:ln>
        </p:spPr>
        <p:txBody>
          <a:bodyPr/>
          <a:lstStyle>
            <a:lvl1pPr marL="342900" indent="-342900"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fontAlgn="base" hangingPunct="1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︱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表示两相之间的</a:t>
            </a:r>
            <a:r>
              <a:rPr kumimoji="1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界面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，同相不同物种用“</a:t>
            </a:r>
            <a:r>
              <a:rPr kumimoji="1"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分开。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indent="0" algn="just" eaLnBrk="1" fontAlgn="base" hangingPunct="1">
              <a:spcBef>
                <a:spcPct val="20000"/>
              </a:spcBef>
              <a:spcAft>
                <a:spcPct val="0"/>
              </a:spcAft>
              <a:buNone/>
            </a:pP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“</a:t>
            </a:r>
            <a:r>
              <a:rPr kumimoji="1" lang="en-US" altLang="zh-CN" sz="2200" b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‖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”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</a:t>
            </a:r>
            <a:r>
              <a:rPr kumimoji="1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盐桥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2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表示溶液浓度，浓度为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 mol·L</a:t>
            </a:r>
            <a:r>
              <a:rPr kumimoji="1" lang="en-US" altLang="zh-CN" sz="22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时，可不写出；气体以分压表示；若为固体，则用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表示出状态。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algn="just" eaLnBrk="1" fontAlgn="base" hangingPunct="1">
              <a:spcBef>
                <a:spcPct val="20000"/>
              </a:spcBef>
              <a:spcAft>
                <a:spcPct val="0"/>
              </a:spcAft>
            </a:pP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(-)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(+)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表示负极和正极，一般负左正右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84468" y="819192"/>
            <a:ext cx="8575064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defTabSz="685800">
              <a:defRPr/>
            </a:pPr>
            <a:r>
              <a:rPr kumimoji="1" lang="zh-CN" altLang="en-US" sz="2400" kern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原则上，每个氧化还原反应都可组成一个原电池</a:t>
            </a:r>
            <a:endParaRPr lang="zh-CN" altLang="en-US" sz="2400" kern="0" dirty="0">
              <a:solidFill>
                <a:sysClr val="windowText" lastClr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280938" y="2458775"/>
            <a:ext cx="8575063" cy="57624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(-)Pt︱Fe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),Fe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)‖Cr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O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7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), Cr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), H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5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)︱Pt(+)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1722119" y="1385362"/>
          <a:ext cx="5692702" cy="39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CS ChemDraw Drawing" r:id="rId1" imgW="5737860" imgH="429260" progId="ChemDraw.Document.6.0">
                  <p:embed/>
                </p:oleObj>
              </mc:Choice>
              <mc:Fallback>
                <p:oleObj name="CS ChemDraw Drawing" r:id="rId1" imgW="5737860" imgH="429260" progId="ChemDraw.Document.6.0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119" y="1385362"/>
                        <a:ext cx="5692702" cy="393862"/>
                      </a:xfrm>
                      <a:prstGeom prst="rect">
                        <a:avLst/>
                      </a:prstGeom>
                      <a:solidFill>
                        <a:srgbClr val="FF99CC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076344" y="1883729"/>
            <a:ext cx="4783188" cy="50944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Cr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7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+6e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+14H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2Cr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+7H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284468" y="1875324"/>
            <a:ext cx="3717102" cy="51435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负极</a:t>
            </a:r>
            <a:r>
              <a:rPr kumimoji="1"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</a:t>
            </a:r>
            <a:r>
              <a:rPr kumimoji="1"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6Fe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- 6e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 6Fe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3+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Object 2"/>
          <p:cNvGraphicFramePr>
            <a:graphicFrameLocks noChangeAspect="1"/>
          </p:cNvGraphicFramePr>
          <p:nvPr/>
        </p:nvGraphicFramePr>
        <p:xfrm>
          <a:off x="1722119" y="3429000"/>
          <a:ext cx="5654747" cy="1094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CS ChemDraw Drawing" r:id="rId3" imgW="6661785" imgH="1285875" progId="ChemDraw.Document.6.0">
                  <p:embed/>
                </p:oleObj>
              </mc:Choice>
              <mc:Fallback>
                <p:oleObj name="CS ChemDraw Drawing" r:id="rId3" imgW="6661785" imgH="1285875" progId="ChemDraw.Document.6.0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2119" y="3429000"/>
                        <a:ext cx="5654747" cy="109408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280938" y="5533206"/>
            <a:ext cx="8575064" cy="576248"/>
          </a:xfrm>
          <a:prstGeom prst="rect">
            <a:avLst/>
          </a:prstGeom>
          <a:solidFill>
            <a:srgbClr val="FFCCCC"/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(-)Pt︱Cl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p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Cl</a:t>
            </a:r>
            <a:r>
              <a:rPr kumimoji="1" lang="en-US" altLang="zh-CN" sz="2400" baseline="-5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)︱Cl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1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)‖MnO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), Mn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2+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3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), H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(</a:t>
            </a:r>
            <a:r>
              <a:rPr kumimoji="1" lang="en-US" altLang="zh-CN" sz="2400" i="1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c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4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)︱Pt(+)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幼圆" panose="02010509060101010101" pitchFamily="49" charset="-122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076345" y="4621392"/>
            <a:ext cx="4779657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正极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: 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MnO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+4e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+8H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→ Mn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2+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+4H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80938" y="4621392"/>
            <a:ext cx="3717101" cy="8309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负极：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Tx/>
              <a:buNone/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4Cl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- 4e</a:t>
            </a:r>
            <a:r>
              <a:rPr kumimoji="1" lang="en-US" altLang="zh-CN" sz="24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→ 2Cl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endParaRPr kumimoji="1" lang="en-US" altLang="zh-CN" sz="2400" baseline="-25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日期占位符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2022/11/18</a:t>
            </a:r>
            <a:endParaRPr lang="zh-CN" altLang="en-US"/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0" y="2454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原电池的符号书写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graphicFrame>
        <p:nvGraphicFramePr>
          <p:cNvPr id="4" name="Object 9"/>
          <p:cNvGraphicFramePr>
            <a:graphicFrameLocks noChangeAspect="1"/>
          </p:cNvGraphicFramePr>
          <p:nvPr/>
        </p:nvGraphicFramePr>
        <p:xfrm>
          <a:off x="284163" y="4424363"/>
          <a:ext cx="4287837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Equation" r:id="rId1" imgW="1866265" imgH="444500" progId="Equation.3">
                  <p:embed/>
                </p:oleObj>
              </mc:Choice>
              <mc:Fallback>
                <p:oleObj name="Equation" r:id="rId1" imgW="1866265" imgH="4445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4424363"/>
                        <a:ext cx="4287837" cy="800100"/>
                      </a:xfrm>
                      <a:prstGeom prst="rect">
                        <a:avLst/>
                      </a:prstGeom>
                      <a:solidFill>
                        <a:srgbClr val="FF99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284468" y="2415354"/>
            <a:ext cx="428753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原电池的电动势 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E = E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(+)</a:t>
            </a:r>
            <a:r>
              <a:rPr lang="en-US" altLang="zh-CN" sz="2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 E</a:t>
            </a:r>
            <a:r>
              <a:rPr lang="en-US" altLang="zh-CN" sz="2400" baseline="-250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(-) </a:t>
            </a:r>
            <a:endParaRPr lang="zh-CN" altLang="en-US" sz="2400" baseline="-250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468" y="1218280"/>
            <a:ext cx="85750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由于半电池的电极电势的绝对值无法测量，因此，规定标准氢电极的电极电势为</a:t>
            </a:r>
            <a:r>
              <a:rPr lang="en-US" altLang="zh-CN" sz="2200" dirty="0"/>
              <a:t>0V</a:t>
            </a:r>
            <a:r>
              <a:rPr lang="zh-CN" altLang="en-US" sz="2200" dirty="0"/>
              <a:t>。</a:t>
            </a:r>
            <a:endParaRPr lang="zh-CN" altLang="en-US" sz="2200" dirty="0"/>
          </a:p>
        </p:txBody>
      </p:sp>
      <p:sp>
        <p:nvSpPr>
          <p:cNvPr id="9" name="文本框 8"/>
          <p:cNvSpPr txBox="1"/>
          <p:nvPr/>
        </p:nvSpPr>
        <p:spPr>
          <a:xfrm>
            <a:off x="284465" y="5331567"/>
            <a:ext cx="4287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纯液体、固体或溶剂浓度视为</a:t>
            </a:r>
            <a:r>
              <a:rPr lang="en-US" altLang="zh-CN" sz="2200" dirty="0"/>
              <a:t>1</a:t>
            </a:r>
            <a:r>
              <a:rPr lang="zh-CN" altLang="en-US" sz="2200" dirty="0"/>
              <a:t>，气体使用分压的形式。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84465" y="2878559"/>
            <a:ext cx="5002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a</a:t>
            </a:r>
            <a:r>
              <a:rPr lang="zh-CN" altLang="en-US" sz="2200" dirty="0"/>
              <a:t>氧化态 </a:t>
            </a:r>
            <a:r>
              <a:rPr lang="en-US" altLang="zh-CN" sz="2200" dirty="0"/>
              <a:t>+ ze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⇌  b</a:t>
            </a:r>
            <a:r>
              <a:rPr lang="zh-CN" altLang="en-US" sz="2200" dirty="0"/>
              <a:t>还原态</a:t>
            </a:r>
            <a:r>
              <a:rPr lang="en-US" altLang="zh-CN" sz="2200" dirty="0"/>
              <a:t>;</a:t>
            </a:r>
            <a:endParaRPr lang="zh-CN" altLang="en-US" sz="2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84465" y="787393"/>
            <a:ext cx="85750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平衡电极电势  </a:t>
            </a:r>
            <a:r>
              <a:rPr lang="en-US" altLang="zh-CN" sz="2200" dirty="0"/>
              <a:t>M(s)  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⇌  </a:t>
            </a:r>
            <a:r>
              <a:rPr lang="en-US" altLang="zh-CN" sz="2200" dirty="0"/>
              <a:t>M</a:t>
            </a:r>
            <a:r>
              <a:rPr lang="en-US" altLang="zh-CN" sz="2200" baseline="30000" dirty="0"/>
              <a:t>n+</a:t>
            </a:r>
            <a:r>
              <a:rPr lang="en-US" altLang="zh-CN" sz="2200" dirty="0"/>
              <a:t>  +  ne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;   E(</a:t>
            </a:r>
            <a:r>
              <a:rPr lang="zh-CN" altLang="en-US" sz="2200" dirty="0"/>
              <a:t>氧化态</a:t>
            </a:r>
            <a:r>
              <a:rPr lang="en-US" altLang="zh-CN" sz="2200" dirty="0"/>
              <a:t>/</a:t>
            </a:r>
            <a:r>
              <a:rPr lang="zh-CN" altLang="en-US" sz="2200" dirty="0"/>
              <a:t>还原态</a:t>
            </a:r>
            <a:r>
              <a:rPr lang="en-US" altLang="zh-CN" sz="2200" dirty="0"/>
              <a:t>)</a:t>
            </a:r>
            <a:endParaRPr lang="zh-CN" altLang="en-US" sz="2200" baseline="30000" dirty="0"/>
          </a:p>
        </p:txBody>
      </p:sp>
      <p:graphicFrame>
        <p:nvGraphicFramePr>
          <p:cNvPr id="6" name="Object 7"/>
          <p:cNvGraphicFramePr>
            <a:graphicFrameLocks noChangeAspect="1"/>
          </p:cNvGraphicFramePr>
          <p:nvPr/>
        </p:nvGraphicFramePr>
        <p:xfrm>
          <a:off x="284163" y="3429000"/>
          <a:ext cx="4287837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" name="Equation" r:id="rId3" imgW="1701800" imgH="444500" progId="Equation.3">
                  <p:embed/>
                </p:oleObj>
              </mc:Choice>
              <mc:Fallback>
                <p:oleObj name="Equation" r:id="rId3" imgW="1701800" imgH="4445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163" y="3429000"/>
                        <a:ext cx="4287837" cy="892175"/>
                      </a:xfrm>
                      <a:prstGeom prst="rect">
                        <a:avLst/>
                      </a:prstGeom>
                      <a:solidFill>
                        <a:srgbClr val="99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4660052" y="3429000"/>
            <a:ext cx="4051404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 algn="just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r>
              <a:rPr kumimoji="1"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电极反应中</a:t>
            </a:r>
            <a:r>
              <a:rPr kumimoji="1"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转移的电子数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：法拉第常数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96485 J·V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·mol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：热力学温度。</a:t>
            </a:r>
            <a:endParaRPr kumimoji="1" lang="zh-CN" altLang="en-US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algn="just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0000"/>
              </a:buClr>
              <a:buSzPct val="90000"/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：摩尔气体常数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8.314 J·K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·mol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endParaRPr kumimoji="1" lang="en-US" altLang="zh-CN" sz="2000" baseline="30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4464" y="1942476"/>
            <a:ext cx="5002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参比电极</a:t>
            </a:r>
            <a:endParaRPr lang="zh-CN" altLang="en-US" sz="2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C3F99-0288-4277-978C-5903F0B876BB}" type="datetime1">
              <a:rPr lang="zh-CN" altLang="en-US" smtClean="0"/>
            </a:fld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A4FF-44AD-43EA-B553-EBA4C9CACA33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84464" y="799476"/>
            <a:ext cx="5002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/>
              <a:t>电极电势的五个应用</a:t>
            </a:r>
            <a:endParaRPr lang="zh-CN" alt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628056" y="1227721"/>
            <a:ext cx="823147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(1) </a:t>
            </a:r>
            <a:r>
              <a:rPr lang="zh-CN" altLang="en-US" sz="2200" dirty="0"/>
              <a:t>判断正负极：电极电势大的为正极；计算原电池的电动势</a:t>
            </a:r>
            <a:endParaRPr lang="zh-CN" altLang="en-US" sz="2200" dirty="0"/>
          </a:p>
        </p:txBody>
      </p:sp>
      <p:sp>
        <p:nvSpPr>
          <p:cNvPr id="7" name="文本框 6"/>
          <p:cNvSpPr txBox="1"/>
          <p:nvPr/>
        </p:nvSpPr>
        <p:spPr>
          <a:xfrm>
            <a:off x="628056" y="1655966"/>
            <a:ext cx="50024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(2) </a:t>
            </a:r>
            <a:r>
              <a:rPr lang="zh-CN" altLang="en-US" sz="2200" dirty="0"/>
              <a:t>比较氧化剂与还原剂的相对强弱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628055" y="2084211"/>
                <a:ext cx="706953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/>
                  <a:t>(3) </a:t>
                </a:r>
                <a:r>
                  <a:rPr lang="zh-CN" altLang="en-US" sz="2200" dirty="0"/>
                  <a:t>判断氧化还原反应进行的方向：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zh-CN" altLang="en-US" sz="2200" dirty="0"/>
                  <a:t> </a:t>
                </a:r>
                <a:r>
                  <a:rPr lang="en-US" altLang="zh-CN" sz="2200" dirty="0"/>
                  <a:t>= -</a:t>
                </a:r>
                <a:r>
                  <a:rPr lang="en-US" altLang="zh-CN" sz="2200" dirty="0" err="1"/>
                  <a:t>zFE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55" y="2084211"/>
                <a:ext cx="7069530" cy="430887"/>
              </a:xfrm>
              <a:prstGeom prst="rect">
                <a:avLst/>
              </a:prstGeom>
              <a:blipFill rotWithShape="1">
                <a:blip r:embed="rId1"/>
                <a:stretch>
                  <a:fillRect l="-1" t="-33" r="2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28054" y="2512456"/>
                <a:ext cx="8231477" cy="4440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200" dirty="0"/>
                  <a:t>(4) </a:t>
                </a:r>
                <a:r>
                  <a:rPr lang="zh-CN" altLang="en-US" sz="2200" dirty="0"/>
                  <a:t>判断氧化还原反应进行的方向：</a:t>
                </a:r>
                <a:r>
                  <a:rPr lang="en-US" altLang="zh-CN" sz="20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Sup>
                      <m:sSubSup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sz="20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p>
                    </m:sSubSup>
                  </m:oMath>
                </a14:m>
                <a:r>
                  <a:rPr lang="en-US" altLang="zh-CN" sz="2200" dirty="0"/>
                  <a:t>= -</a:t>
                </a:r>
                <a:r>
                  <a:rPr lang="en-US" altLang="zh-CN" sz="2200" dirty="0" err="1"/>
                  <a:t>zFE</a:t>
                </a:r>
                <a:r>
                  <a:rPr lang="en-US" altLang="zh-CN" sz="22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r>
                  <a:rPr lang="en-US" altLang="zh-CN" sz="2200" dirty="0"/>
                  <a:t> = -2.303RTlgK</a:t>
                </a:r>
                <a:r>
                  <a:rPr lang="en-US" altLang="zh-CN" sz="2200" baseline="30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endParaRPr lang="zh-CN" altLang="en-US" sz="2200" dirty="0"/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054" y="2512456"/>
                <a:ext cx="8231477" cy="444096"/>
              </a:xfrm>
              <a:prstGeom prst="rect">
                <a:avLst/>
              </a:prstGeom>
              <a:blipFill rotWithShape="1">
                <a:blip r:embed="rId2"/>
                <a:stretch>
                  <a:fillRect t="-5523" b="1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628053" y="2953911"/>
            <a:ext cx="82314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(5)</a:t>
            </a:r>
            <a:r>
              <a:rPr lang="zh-CN" altLang="en-US" sz="2200" dirty="0"/>
              <a:t>计算弱电解质的解离常数；计算难溶电解质的溶度积等。</a:t>
            </a:r>
            <a:endParaRPr lang="zh-CN" altLang="en-US" sz="2200" dirty="0"/>
          </a:p>
        </p:txBody>
      </p:sp>
      <p:sp>
        <p:nvSpPr>
          <p:cNvPr id="14" name="文本框 13"/>
          <p:cNvSpPr txBox="1"/>
          <p:nvPr/>
        </p:nvSpPr>
        <p:spPr>
          <a:xfrm>
            <a:off x="686528" y="3448993"/>
            <a:ext cx="14030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浓差电池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2215499" y="3448993"/>
                <a:ext cx="389464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/>
                  <a:t>氧化还原反应进行的次序，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499" y="3448993"/>
                <a:ext cx="3894641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6" t="-77" r="4" b="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/>
          <p:cNvSpPr txBox="1"/>
          <p:nvPr/>
        </p:nvSpPr>
        <p:spPr>
          <a:xfrm>
            <a:off x="284464" y="4277349"/>
            <a:ext cx="275383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元素电势图的应用</a:t>
            </a:r>
            <a:endParaRPr lang="zh-CN" altLang="en-US" sz="2200" dirty="0"/>
          </a:p>
        </p:txBody>
      </p:sp>
      <p:sp>
        <p:nvSpPr>
          <p:cNvPr id="12" name="文本框 11"/>
          <p:cNvSpPr txBox="1"/>
          <p:nvPr/>
        </p:nvSpPr>
        <p:spPr>
          <a:xfrm>
            <a:off x="628052" y="4664228"/>
            <a:ext cx="24809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(1) </a:t>
            </a:r>
            <a:r>
              <a:rPr lang="zh-CN" altLang="en-US" sz="2200" dirty="0"/>
              <a:t>判断歧化反应</a:t>
            </a:r>
            <a:endParaRPr lang="zh-CN" altLang="en-US" sz="2200" dirty="0"/>
          </a:p>
        </p:txBody>
      </p:sp>
      <p:sp>
        <p:nvSpPr>
          <p:cNvPr id="13" name="文本框 12"/>
          <p:cNvSpPr txBox="1"/>
          <p:nvPr/>
        </p:nvSpPr>
        <p:spPr>
          <a:xfrm>
            <a:off x="628052" y="5051107"/>
            <a:ext cx="335790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dirty="0"/>
              <a:t>(2) </a:t>
            </a:r>
            <a:r>
              <a:rPr lang="zh-CN" altLang="en-US" sz="2200" dirty="0"/>
              <a:t>计算标准电极电势</a:t>
            </a:r>
            <a:endParaRPr lang="zh-CN" altLang="en-US" sz="2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628052" y="5437985"/>
            <a:ext cx="46987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(3)</a:t>
            </a:r>
            <a:r>
              <a:rPr lang="zh-CN" altLang="en-US" sz="2200" dirty="0"/>
              <a:t>解释元素的氧化还原特性</a:t>
            </a:r>
            <a:endParaRPr lang="zh-CN" altLang="en-US" sz="2200" dirty="0"/>
          </a:p>
        </p:txBody>
      </p:sp>
      <p:sp>
        <p:nvSpPr>
          <p:cNvPr id="18" name="文本框 17"/>
          <p:cNvSpPr txBox="1"/>
          <p:nvPr/>
        </p:nvSpPr>
        <p:spPr>
          <a:xfrm>
            <a:off x="4992238" y="4277349"/>
            <a:ext cx="3357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电镀、金属腐蚀与防护</a:t>
            </a:r>
            <a:endParaRPr lang="zh-CN" altLang="en-US" sz="2200" dirty="0"/>
          </a:p>
        </p:txBody>
      </p:sp>
      <p:sp>
        <p:nvSpPr>
          <p:cNvPr id="19" name="文本框 18"/>
          <p:cNvSpPr txBox="1"/>
          <p:nvPr/>
        </p:nvSpPr>
        <p:spPr>
          <a:xfrm>
            <a:off x="4996394" y="4680100"/>
            <a:ext cx="33579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/>
              <a:t>化学电源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4468" y="759858"/>
            <a:ext cx="5002426" cy="83099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145-146</a:t>
            </a: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5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15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 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题。</a:t>
            </a:r>
            <a:endParaRPr kumimoji="1"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468" y="1590855"/>
            <a:ext cx="8575064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chemeClr val="accent1"/>
                </a:solidFill>
              </a:rPr>
              <a:t>5.</a:t>
            </a:r>
            <a:r>
              <a:rPr lang="zh-CN" altLang="en-US" sz="2200" dirty="0">
                <a:solidFill>
                  <a:schemeClr val="accent1"/>
                </a:solidFill>
              </a:rPr>
              <a:t>如将下列氧化还原反应装配成原电池，试以电池符号表示之</a:t>
            </a:r>
            <a:endParaRPr lang="zh-CN" altLang="en-US" sz="2200" dirty="0">
              <a:solidFill>
                <a:schemeClr val="accent1"/>
              </a:solidFill>
            </a:endParaRPr>
          </a:p>
          <a:p>
            <a:r>
              <a:rPr lang="en-US" altLang="zh-CN" sz="2200" dirty="0"/>
              <a:t>(1)Cl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(g) + 2I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 </a:t>
            </a:r>
            <a:r>
              <a:rPr lang="en-US" altLang="zh-CN" sz="2200" dirty="0"/>
              <a:t>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(s) + 2C1</a:t>
            </a:r>
            <a:r>
              <a:rPr lang="en-US" altLang="zh-CN" sz="2200" baseline="30000" dirty="0"/>
              <a:t>-</a:t>
            </a:r>
            <a:endParaRPr lang="en-US" altLang="zh-CN" sz="2200" dirty="0"/>
          </a:p>
          <a:p>
            <a:r>
              <a:rPr lang="en-US" altLang="zh-CN" sz="2200" dirty="0"/>
              <a:t>(2)MnO</a:t>
            </a:r>
            <a:r>
              <a:rPr lang="en-US" altLang="zh-CN" sz="2200" baseline="-25000" dirty="0"/>
              <a:t>4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+ 5Fe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+ 8H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 → Mn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+ 5Fe</a:t>
            </a:r>
            <a:r>
              <a:rPr lang="en-US" altLang="zh-CN" sz="2200" baseline="30000" dirty="0"/>
              <a:t>3+</a:t>
            </a:r>
            <a:r>
              <a:rPr lang="en-US" altLang="zh-CN" sz="2200" dirty="0"/>
              <a:t> + 4H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endParaRPr lang="en-US" altLang="zh-CN" sz="2200" dirty="0"/>
          </a:p>
          <a:p>
            <a:r>
              <a:rPr lang="en-US" altLang="zh-CN" sz="2200" dirty="0"/>
              <a:t>(3)Zn + CdSO</a:t>
            </a:r>
            <a:r>
              <a:rPr lang="en-US" altLang="zh-CN" sz="2200" baseline="-25000" dirty="0"/>
              <a:t>4</a:t>
            </a:r>
            <a:r>
              <a:rPr lang="en-US" altLang="zh-CN" sz="2200" dirty="0"/>
              <a:t> → ZnSO</a:t>
            </a:r>
            <a:r>
              <a:rPr lang="en-US" altLang="zh-CN" sz="2200" baseline="-25000" dirty="0"/>
              <a:t>4</a:t>
            </a:r>
            <a:r>
              <a:rPr lang="en-US" altLang="zh-CN" sz="2200" dirty="0"/>
              <a:t> + Cd</a:t>
            </a:r>
            <a:endParaRPr lang="en-US" altLang="zh-CN" sz="2200" dirty="0"/>
          </a:p>
          <a:p>
            <a:r>
              <a:rPr lang="en-US" altLang="zh-CN" sz="2200" dirty="0"/>
              <a:t>(4)Pb + 2HI →  PbI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 + 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(g)</a:t>
            </a:r>
            <a:endParaRPr lang="zh-CN" altLang="en-US" sz="22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3352071"/>
            <a:ext cx="502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7077" y="3352071"/>
            <a:ext cx="347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(1) </a:t>
            </a:r>
            <a:r>
              <a:rPr lang="zh-CN" altLang="en-US" sz="2400" dirty="0">
                <a:solidFill>
                  <a:srgbClr val="0000FF"/>
                </a:solidFill>
              </a:rPr>
              <a:t>负极</a:t>
            </a:r>
            <a:r>
              <a:rPr lang="en-US" altLang="zh-CN" sz="2400" dirty="0">
                <a:solidFill>
                  <a:srgbClr val="0000FF"/>
                </a:solidFill>
              </a:rPr>
              <a:t>: </a:t>
            </a:r>
            <a:r>
              <a:rPr lang="en-US" altLang="zh-CN" sz="2400" dirty="0"/>
              <a:t>2I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 - 2e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 </a:t>
            </a:r>
            <a:r>
              <a:rPr lang="zh-CN" altLang="en-US" sz="2400" dirty="0"/>
              <a:t>→ </a:t>
            </a:r>
            <a:r>
              <a:rPr lang="en-US" altLang="zh-CN" sz="2400" dirty="0"/>
              <a:t>I</a:t>
            </a:r>
            <a:r>
              <a:rPr lang="en-US" altLang="zh-CN" sz="2400" baseline="-25000" dirty="0"/>
              <a:t>2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58425" y="3352070"/>
            <a:ext cx="3472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正极</a:t>
            </a:r>
            <a:r>
              <a:rPr lang="en-US" altLang="zh-CN" sz="2400" dirty="0">
                <a:solidFill>
                  <a:srgbClr val="0000FF"/>
                </a:solidFill>
              </a:rPr>
              <a:t>:</a:t>
            </a:r>
            <a:r>
              <a:rPr lang="en-US" altLang="zh-CN" sz="2400" dirty="0"/>
              <a:t>  Cl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 + 2e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 </a:t>
            </a:r>
            <a:r>
              <a:rPr lang="zh-CN" altLang="en-US" sz="2400" dirty="0"/>
              <a:t>→</a:t>
            </a:r>
            <a:r>
              <a:rPr lang="en-US" altLang="zh-CN" sz="2400" dirty="0"/>
              <a:t> 2C1</a:t>
            </a:r>
            <a:r>
              <a:rPr lang="en-US" altLang="zh-CN" sz="2400" baseline="30000" dirty="0"/>
              <a:t>-</a:t>
            </a:r>
            <a:r>
              <a:rPr lang="zh-CN" altLang="en-US" sz="2400" dirty="0"/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7076" y="3813735"/>
            <a:ext cx="69621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(-) Pt| I</a:t>
            </a:r>
            <a:r>
              <a:rPr lang="en-US" altLang="zh-CN" sz="2400" baseline="-25000" dirty="0"/>
              <a:t>2 </a:t>
            </a:r>
            <a:r>
              <a:rPr lang="en-US" altLang="zh-CN" sz="2400" dirty="0"/>
              <a:t>(s)| I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 (c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 || C1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 | Cl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(p(Cl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))|Pt(+)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4468" y="4364302"/>
            <a:ext cx="39064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(2) </a:t>
            </a:r>
            <a:r>
              <a:rPr lang="zh-CN" altLang="en-US" sz="2200" dirty="0">
                <a:solidFill>
                  <a:srgbClr val="0000FF"/>
                </a:solidFill>
              </a:rPr>
              <a:t>负极</a:t>
            </a:r>
            <a:r>
              <a:rPr lang="en-US" altLang="zh-CN" sz="2200" dirty="0">
                <a:solidFill>
                  <a:srgbClr val="0000FF"/>
                </a:solidFill>
              </a:rPr>
              <a:t>: </a:t>
            </a:r>
            <a:r>
              <a:rPr lang="en-US" altLang="zh-CN" sz="2200" dirty="0"/>
              <a:t>5Fe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- 5e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 </a:t>
            </a:r>
            <a:r>
              <a:rPr lang="en-US" altLang="zh-CN" sz="2200" dirty="0"/>
              <a:t>5Fe</a:t>
            </a:r>
            <a:r>
              <a:rPr lang="en-US" altLang="zh-CN" sz="2200" baseline="30000" dirty="0"/>
              <a:t>3+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91651" y="4364301"/>
            <a:ext cx="50523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正极</a:t>
            </a:r>
            <a:r>
              <a:rPr lang="en-US" altLang="zh-CN" sz="2200" dirty="0">
                <a:solidFill>
                  <a:srgbClr val="0000FF"/>
                </a:solidFill>
              </a:rPr>
              <a:t>:</a:t>
            </a:r>
            <a:r>
              <a:rPr lang="en-US" altLang="zh-CN" sz="2200" dirty="0"/>
              <a:t>  MnO</a:t>
            </a:r>
            <a:r>
              <a:rPr lang="en-US" altLang="zh-CN" sz="2200" baseline="-25000" dirty="0"/>
              <a:t>4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+ 5e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+ 8H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</a:t>
            </a:r>
            <a:r>
              <a:rPr lang="zh-CN" altLang="en-US" sz="2200" dirty="0"/>
              <a:t>→</a:t>
            </a:r>
            <a:r>
              <a:rPr lang="en-US" altLang="zh-CN" sz="2200" dirty="0"/>
              <a:t> Mn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+ 4H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zh-CN" altLang="en-US" sz="2200" dirty="0"/>
              <a:t> 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78396" y="4802077"/>
            <a:ext cx="7972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(-) Pt| Fe</a:t>
            </a:r>
            <a:r>
              <a:rPr lang="en-US" altLang="zh-CN" sz="2400" baseline="30000" dirty="0"/>
              <a:t>2+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), Fe</a:t>
            </a:r>
            <a:r>
              <a:rPr lang="en-US" altLang="zh-CN" sz="2400" baseline="30000" dirty="0"/>
              <a:t>3+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 || MnO</a:t>
            </a:r>
            <a:r>
              <a:rPr lang="en-US" altLang="zh-CN" sz="2400" baseline="-25000" dirty="0"/>
              <a:t>4</a:t>
            </a:r>
            <a:r>
              <a:rPr lang="en-US" altLang="zh-CN" sz="2400" baseline="30000" dirty="0"/>
              <a:t>- 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), Mn</a:t>
            </a:r>
            <a:r>
              <a:rPr lang="en-US" altLang="zh-CN" sz="2400" baseline="30000" dirty="0"/>
              <a:t>2+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) , H</a:t>
            </a:r>
            <a:r>
              <a:rPr lang="en-US" altLang="zh-CN" sz="2400" baseline="30000" dirty="0"/>
              <a:t>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5</a:t>
            </a:r>
            <a:r>
              <a:rPr lang="en-US" altLang="zh-CN" sz="2400" dirty="0"/>
              <a:t>) |Pt(+)</a:t>
            </a:r>
            <a:endParaRPr lang="zh-CN" altLang="en-US" sz="2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84468" y="5343529"/>
            <a:ext cx="3153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(3) </a:t>
            </a:r>
            <a:r>
              <a:rPr lang="zh-CN" altLang="en-US" sz="2200" dirty="0">
                <a:solidFill>
                  <a:srgbClr val="0000FF"/>
                </a:solidFill>
              </a:rPr>
              <a:t>负极</a:t>
            </a:r>
            <a:r>
              <a:rPr lang="en-US" altLang="zh-CN" sz="2200" dirty="0">
                <a:solidFill>
                  <a:srgbClr val="0000FF"/>
                </a:solidFill>
              </a:rPr>
              <a:t>: </a:t>
            </a:r>
            <a:r>
              <a:rPr lang="en-US" altLang="zh-CN" sz="2200" dirty="0"/>
              <a:t>Zn - 2e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 </a:t>
            </a:r>
            <a:r>
              <a:rPr lang="en-US" altLang="zh-CN" sz="2200" dirty="0"/>
              <a:t>Zn</a:t>
            </a:r>
            <a:r>
              <a:rPr lang="en-US" altLang="zh-CN" sz="2200" baseline="30000" dirty="0"/>
              <a:t>2+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091651" y="5343528"/>
            <a:ext cx="2893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正极</a:t>
            </a:r>
            <a:r>
              <a:rPr lang="en-US" altLang="zh-CN" sz="2200" dirty="0">
                <a:solidFill>
                  <a:srgbClr val="0000FF"/>
                </a:solidFill>
              </a:rPr>
              <a:t>:</a:t>
            </a:r>
            <a:r>
              <a:rPr lang="en-US" altLang="zh-CN" sz="2200" dirty="0"/>
              <a:t>  Cd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+ 2e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</a:t>
            </a:r>
            <a:r>
              <a:rPr lang="en-US" altLang="zh-CN" sz="2200" dirty="0"/>
              <a:t> Cd 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78395" y="5781304"/>
            <a:ext cx="797206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(-) Zn| Zn</a:t>
            </a:r>
            <a:r>
              <a:rPr lang="en-US" altLang="zh-CN" sz="2400" baseline="30000" dirty="0"/>
              <a:t>2+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 || Cd</a:t>
            </a:r>
            <a:r>
              <a:rPr lang="en-US" altLang="zh-CN" sz="2400" baseline="30000" dirty="0"/>
              <a:t>2+ 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 |Cd (+)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84468" y="745903"/>
            <a:ext cx="857506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5.</a:t>
            </a:r>
            <a:r>
              <a:rPr lang="zh-CN" altLang="en-US" sz="2200" dirty="0"/>
              <a:t>如将下列氧化还原反应装配成原电池，试以电池符号表示之</a:t>
            </a:r>
            <a:endParaRPr lang="zh-CN" altLang="en-US" sz="2200" dirty="0"/>
          </a:p>
          <a:p>
            <a:r>
              <a:rPr lang="en-US" altLang="zh-CN" sz="2200" dirty="0"/>
              <a:t>(4)Pb + 2HI →  PbI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 + 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(g)</a:t>
            </a:r>
            <a:endParaRPr lang="zh-CN" altLang="en-US" sz="2200" dirty="0"/>
          </a:p>
        </p:txBody>
      </p:sp>
      <p:sp>
        <p:nvSpPr>
          <p:cNvPr id="5" name="文本框 4"/>
          <p:cNvSpPr txBox="1"/>
          <p:nvPr/>
        </p:nvSpPr>
        <p:spPr>
          <a:xfrm>
            <a:off x="787078" y="1515343"/>
            <a:ext cx="37849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(4) </a:t>
            </a:r>
            <a:r>
              <a:rPr lang="zh-CN" altLang="en-US" sz="2200" dirty="0">
                <a:solidFill>
                  <a:srgbClr val="0000FF"/>
                </a:solidFill>
              </a:rPr>
              <a:t>负极</a:t>
            </a:r>
            <a:r>
              <a:rPr lang="en-US" altLang="zh-CN" sz="2200" dirty="0">
                <a:solidFill>
                  <a:srgbClr val="0000FF"/>
                </a:solidFill>
              </a:rPr>
              <a:t>: </a:t>
            </a:r>
            <a:r>
              <a:rPr lang="en-US" altLang="zh-CN" sz="2200" dirty="0"/>
              <a:t>Pb - 2e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+ 2I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 </a:t>
            </a:r>
            <a:r>
              <a:rPr lang="en-US" altLang="zh-CN" sz="2200" dirty="0"/>
              <a:t>Pb</a:t>
            </a:r>
            <a:r>
              <a:rPr lang="en-US" altLang="zh-CN" sz="2200" baseline="30000" dirty="0"/>
              <a:t>2+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0" y="1530731"/>
            <a:ext cx="28936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正极</a:t>
            </a:r>
            <a:r>
              <a:rPr lang="en-US" altLang="zh-CN" sz="2200" dirty="0">
                <a:solidFill>
                  <a:srgbClr val="0000FF"/>
                </a:solidFill>
              </a:rPr>
              <a:t>:</a:t>
            </a:r>
            <a:r>
              <a:rPr lang="en-US" altLang="zh-CN" sz="2200" dirty="0"/>
              <a:t>  2H</a:t>
            </a:r>
            <a:r>
              <a:rPr lang="en-US" altLang="zh-CN" sz="2200" baseline="30000" dirty="0"/>
              <a:t>+</a:t>
            </a:r>
            <a:r>
              <a:rPr lang="en-US" altLang="zh-CN" sz="2200" dirty="0"/>
              <a:t> + 2e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</a:t>
            </a:r>
            <a:r>
              <a:rPr lang="zh-CN" altLang="en-US" sz="2200" dirty="0"/>
              <a:t>→</a:t>
            </a:r>
            <a:r>
              <a:rPr lang="en-US" altLang="zh-CN" sz="2200" dirty="0"/>
              <a:t> 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 </a:t>
            </a:r>
            <a:endParaRPr lang="zh-CN" altLang="en-US" sz="22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4612" y="2054256"/>
            <a:ext cx="642105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(-) Pb | PbI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(s) | I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1</a:t>
            </a:r>
            <a:r>
              <a:rPr lang="en-US" altLang="zh-CN" sz="2400" dirty="0"/>
              <a:t>) || H</a:t>
            </a:r>
            <a:r>
              <a:rPr lang="en-US" altLang="zh-CN" sz="2400" baseline="30000" dirty="0"/>
              <a:t>+</a:t>
            </a:r>
            <a:r>
              <a:rPr lang="en-US" altLang="zh-CN" sz="2400" dirty="0"/>
              <a:t>(c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 | H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(p(H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)) | Pt (+)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1515344"/>
            <a:ext cx="5026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</a:t>
            </a:r>
            <a:r>
              <a:rPr lang="zh-CN" altLang="en-US" sz="2000" dirty="0">
                <a:solidFill>
                  <a:srgbClr val="0000FF"/>
                </a:solidFill>
              </a:rPr>
              <a:t>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4467" y="2920184"/>
            <a:ext cx="8575063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chemeClr val="accent1"/>
                </a:solidFill>
              </a:rPr>
              <a:t>15.</a:t>
            </a:r>
            <a:r>
              <a:rPr lang="zh-CN" altLang="en-US" sz="2200" dirty="0">
                <a:solidFill>
                  <a:schemeClr val="accent1"/>
                </a:solidFill>
              </a:rPr>
              <a:t>判断下列氧化还原反应进行的方向</a:t>
            </a:r>
            <a:r>
              <a:rPr lang="en-US" altLang="zh-CN" sz="2200" dirty="0">
                <a:solidFill>
                  <a:schemeClr val="accent1"/>
                </a:solidFill>
              </a:rPr>
              <a:t>(</a:t>
            </a:r>
            <a:r>
              <a:rPr lang="zh-CN" altLang="en-US" sz="2200" dirty="0">
                <a:solidFill>
                  <a:schemeClr val="accent1"/>
                </a:solidFill>
              </a:rPr>
              <a:t>设离子浓度均为</a:t>
            </a:r>
            <a:r>
              <a:rPr lang="en-US" altLang="zh-CN" sz="2200" dirty="0">
                <a:solidFill>
                  <a:schemeClr val="accent1"/>
                </a:solidFill>
              </a:rPr>
              <a:t>1 mol·L</a:t>
            </a:r>
            <a:r>
              <a:rPr lang="en-US" altLang="zh-CN" sz="2200" baseline="30000" dirty="0">
                <a:solidFill>
                  <a:schemeClr val="accent1"/>
                </a:solidFill>
              </a:rPr>
              <a:t>-1</a:t>
            </a:r>
            <a:r>
              <a:rPr lang="en-US" altLang="zh-CN" sz="2200" dirty="0">
                <a:solidFill>
                  <a:schemeClr val="accent1"/>
                </a:solidFill>
              </a:rPr>
              <a:t>).</a:t>
            </a:r>
            <a:endParaRPr lang="en-US" altLang="zh-CN" sz="2200" dirty="0">
              <a:solidFill>
                <a:schemeClr val="accent1"/>
              </a:solidFill>
            </a:endParaRPr>
          </a:p>
          <a:p>
            <a:r>
              <a:rPr lang="en-US" altLang="zh-CN" sz="2200" dirty="0"/>
              <a:t>(1)2Cr</a:t>
            </a:r>
            <a:r>
              <a:rPr lang="en-US" altLang="zh-CN" sz="2200" baseline="30000" dirty="0"/>
              <a:t>3+</a:t>
            </a:r>
            <a:r>
              <a:rPr lang="en-US" altLang="zh-CN" sz="2200" dirty="0"/>
              <a:t> + 3I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 + 7H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  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⇌</a:t>
            </a:r>
            <a:r>
              <a:rPr lang="en-US" altLang="zh-CN" sz="2200" dirty="0"/>
              <a:t>  Cr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en-US" altLang="zh-CN" sz="2200" baseline="-25000" dirty="0"/>
              <a:t>7</a:t>
            </a:r>
            <a:r>
              <a:rPr lang="en-US" altLang="zh-CN" sz="2200" baseline="30000" dirty="0"/>
              <a:t>2-</a:t>
            </a:r>
            <a:r>
              <a:rPr lang="en-US" altLang="zh-CN" sz="2200" dirty="0"/>
              <a:t> + 6I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 + 14H</a:t>
            </a:r>
            <a:r>
              <a:rPr lang="en-US" altLang="zh-CN" sz="2200" baseline="30000" dirty="0"/>
              <a:t>+</a:t>
            </a:r>
            <a:endParaRPr lang="en-US" altLang="zh-CN" sz="2200" dirty="0"/>
          </a:p>
          <a:p>
            <a:r>
              <a:rPr lang="en-US" altLang="zh-CN" sz="2200" dirty="0"/>
              <a:t>(2)Cu + 2FeCl</a:t>
            </a:r>
            <a:r>
              <a:rPr lang="en-US" altLang="zh-CN" sz="2200" baseline="-25000" dirty="0"/>
              <a:t>3</a:t>
            </a:r>
            <a:r>
              <a:rPr lang="en-US" altLang="zh-CN" sz="2200" dirty="0"/>
              <a:t> </a:t>
            </a:r>
            <a:r>
              <a:rPr lang="en-US" altLang="zh-CN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⇌</a:t>
            </a:r>
            <a:r>
              <a:rPr lang="en-US" altLang="zh-CN" sz="2200" dirty="0"/>
              <a:t> CuCl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 + 2FeCl</a:t>
            </a:r>
            <a:r>
              <a:rPr lang="en-US" altLang="zh-CN" sz="2200" baseline="-25000" dirty="0"/>
              <a:t>2</a:t>
            </a:r>
            <a:endParaRPr lang="en-US" altLang="zh-CN" sz="2200" baseline="-25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84469" y="4249755"/>
            <a:ext cx="85750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解：</a:t>
            </a:r>
            <a:r>
              <a:rPr lang="en-US" altLang="zh-CN" sz="2200" dirty="0">
                <a:solidFill>
                  <a:srgbClr val="0000FF"/>
                </a:solidFill>
              </a:rPr>
              <a:t>(1)</a:t>
            </a:r>
            <a:r>
              <a:rPr lang="en-US" altLang="zh-CN" sz="2200" dirty="0"/>
              <a:t>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(Cr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O</a:t>
            </a:r>
            <a:r>
              <a:rPr lang="en-US" altLang="zh-CN" sz="2200" baseline="-25000" dirty="0"/>
              <a:t>7</a:t>
            </a:r>
            <a:r>
              <a:rPr lang="en-US" altLang="zh-CN" sz="2200" baseline="30000" dirty="0"/>
              <a:t>2- </a:t>
            </a:r>
            <a:r>
              <a:rPr lang="en-US" altLang="zh-CN" sz="2200" dirty="0"/>
              <a:t>/Cr</a:t>
            </a:r>
            <a:r>
              <a:rPr lang="en-US" altLang="zh-CN" sz="2200" baseline="30000" dirty="0"/>
              <a:t>3+</a:t>
            </a:r>
            <a:r>
              <a:rPr lang="en-US" altLang="zh-CN" sz="2200" dirty="0"/>
              <a:t> ) = 1.36 V</a:t>
            </a:r>
            <a:r>
              <a:rPr lang="zh-CN" altLang="en-US" sz="2200" dirty="0"/>
              <a:t>，</a:t>
            </a:r>
            <a:r>
              <a:rPr lang="en-US" altLang="zh-CN" sz="2200" dirty="0"/>
              <a:t> 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/I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) = 0.5355 V</a:t>
            </a:r>
            <a:endParaRPr lang="en-US" altLang="zh-CN" sz="2200" dirty="0"/>
          </a:p>
          <a:p>
            <a:r>
              <a:rPr lang="en-US" altLang="zh-CN" sz="2200" dirty="0"/>
              <a:t>E</a:t>
            </a:r>
            <a:r>
              <a:rPr lang="zh-CN" altLang="en-US" sz="2200" baseline="-25000" dirty="0"/>
              <a:t>正</a:t>
            </a:r>
            <a:r>
              <a:rPr lang="en-US" altLang="zh-CN" sz="2200" dirty="0"/>
              <a:t>&lt; E</a:t>
            </a:r>
            <a:r>
              <a:rPr lang="zh-CN" altLang="en-US" sz="2200" baseline="-25000" dirty="0"/>
              <a:t>负</a:t>
            </a:r>
            <a:r>
              <a:rPr lang="zh-CN" altLang="en-US" sz="2200" dirty="0"/>
              <a:t>，反应不能自发正向进行，但逆反应可以自发进行。</a:t>
            </a:r>
            <a:endParaRPr lang="zh-CN" altLang="en-US" sz="22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84468" y="5240772"/>
            <a:ext cx="85750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>
                <a:solidFill>
                  <a:srgbClr val="0000FF"/>
                </a:solidFill>
              </a:rPr>
              <a:t>(2)</a:t>
            </a:r>
            <a:r>
              <a:rPr lang="en-US" altLang="zh-CN" sz="2200" dirty="0"/>
              <a:t>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(Cu</a:t>
            </a:r>
            <a:r>
              <a:rPr lang="en-US" altLang="zh-CN" sz="2200" baseline="30000" dirty="0"/>
              <a:t>2+ </a:t>
            </a:r>
            <a:r>
              <a:rPr lang="en-US" altLang="zh-CN" sz="2200" dirty="0"/>
              <a:t>/Cu ) = 0.34 V</a:t>
            </a:r>
            <a:r>
              <a:rPr lang="zh-CN" altLang="en-US" sz="2200" dirty="0"/>
              <a:t>，</a:t>
            </a:r>
            <a:r>
              <a:rPr lang="en-US" altLang="zh-CN" sz="2200" dirty="0"/>
              <a:t> 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(Fe</a:t>
            </a:r>
            <a:r>
              <a:rPr lang="en-US" altLang="zh-CN" sz="2200" baseline="30000" dirty="0"/>
              <a:t>3+ </a:t>
            </a:r>
            <a:r>
              <a:rPr lang="en-US" altLang="zh-CN" sz="2200" dirty="0"/>
              <a:t>/Fe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) = 0.771 V</a:t>
            </a:r>
            <a:endParaRPr lang="en-US" altLang="zh-CN" sz="2200" dirty="0"/>
          </a:p>
          <a:p>
            <a:r>
              <a:rPr lang="en-US" altLang="zh-CN" sz="2200" dirty="0"/>
              <a:t>E</a:t>
            </a:r>
            <a:r>
              <a:rPr lang="zh-CN" altLang="en-US" sz="2200" baseline="-25000" dirty="0"/>
              <a:t>正</a:t>
            </a:r>
            <a:r>
              <a:rPr lang="en-US" altLang="zh-CN" sz="2200" dirty="0"/>
              <a:t>&gt; E</a:t>
            </a:r>
            <a:r>
              <a:rPr lang="zh-CN" altLang="en-US" sz="2200" baseline="-25000" dirty="0"/>
              <a:t>负</a:t>
            </a:r>
            <a:r>
              <a:rPr lang="zh-CN" altLang="en-US" sz="2200" dirty="0"/>
              <a:t>，反应自发正向进行。</a:t>
            </a:r>
            <a:endParaRPr lang="zh-CN" altLang="en-US" sz="2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4468" y="776449"/>
            <a:ext cx="8575064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20.</a:t>
            </a:r>
            <a:r>
              <a:rPr lang="zh-CN" altLang="en-US" sz="2400" dirty="0"/>
              <a:t>计算下列反应在</a:t>
            </a:r>
            <a:r>
              <a:rPr lang="en-US" altLang="zh-CN" sz="2400" dirty="0"/>
              <a:t>298.15K</a:t>
            </a:r>
            <a:r>
              <a:rPr lang="zh-CN" altLang="en-US" sz="2400" dirty="0"/>
              <a:t>的标准平衡常数和所组成的原电池的标准电动势。</a:t>
            </a:r>
            <a:endParaRPr lang="zh-CN" altLang="en-US" sz="2400" dirty="0"/>
          </a:p>
          <a:p>
            <a:pPr algn="ctr"/>
            <a:r>
              <a:rPr lang="en-US" altLang="zh-CN" sz="2400" dirty="0"/>
              <a:t>Fe</a:t>
            </a:r>
            <a:r>
              <a:rPr lang="en-US" altLang="zh-CN" sz="2400" baseline="30000" dirty="0"/>
              <a:t>3+</a:t>
            </a:r>
            <a:r>
              <a:rPr lang="en-US" altLang="zh-CN" sz="2400" dirty="0"/>
              <a:t> + I</a:t>
            </a:r>
            <a:r>
              <a:rPr lang="en-US" altLang="zh-CN" sz="2400" baseline="30000" dirty="0"/>
              <a:t>-</a:t>
            </a:r>
            <a:r>
              <a:rPr lang="en-US" altLang="zh-CN" sz="2400" dirty="0"/>
              <a:t> →  Fe</a:t>
            </a:r>
            <a:r>
              <a:rPr lang="en-US" altLang="zh-CN" sz="2400" baseline="30000" dirty="0"/>
              <a:t>2+</a:t>
            </a:r>
            <a:r>
              <a:rPr lang="en-US" altLang="zh-CN" sz="2400" dirty="0"/>
              <a:t>  +  ½ I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(s)</a:t>
            </a:r>
            <a:endParaRPr lang="en-US" altLang="zh-CN" sz="2400" dirty="0"/>
          </a:p>
          <a:p>
            <a:r>
              <a:rPr lang="zh-CN" altLang="en-US" sz="2400" dirty="0"/>
              <a:t>当等体积的</a:t>
            </a:r>
            <a:r>
              <a:rPr lang="en-US" altLang="zh-CN" sz="2400" dirty="0"/>
              <a:t>1 mol·L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Fe</a:t>
            </a:r>
            <a:r>
              <a:rPr lang="en-US" altLang="zh-CN" sz="2400" baseline="30000" dirty="0"/>
              <a:t>3+</a:t>
            </a:r>
            <a:r>
              <a:rPr lang="zh-CN" altLang="en-US" sz="2400" dirty="0"/>
              <a:t>溶液和</a:t>
            </a:r>
            <a:r>
              <a:rPr lang="en-US" altLang="zh-CN" sz="2400" dirty="0"/>
              <a:t>1 mol·L</a:t>
            </a:r>
            <a:r>
              <a:rPr lang="en-US" altLang="zh-CN" sz="2400" baseline="30000" dirty="0"/>
              <a:t>-1</a:t>
            </a:r>
            <a:r>
              <a:rPr lang="en-US" altLang="zh-CN" sz="2400" dirty="0"/>
              <a:t> I</a:t>
            </a:r>
            <a:r>
              <a:rPr lang="en-US" altLang="zh-CN" sz="2400" baseline="30000" dirty="0"/>
              <a:t>-</a:t>
            </a:r>
            <a:r>
              <a:rPr lang="zh-CN" altLang="en-US" sz="2400" dirty="0"/>
              <a:t>溶液混合后，会产生什么现象？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9" y="2715441"/>
            <a:ext cx="8575063" cy="76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解：</a:t>
            </a:r>
            <a:r>
              <a:rPr lang="en-US" altLang="zh-CN" sz="2200" dirty="0"/>
              <a:t>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(Fe</a:t>
            </a:r>
            <a:r>
              <a:rPr lang="en-US" altLang="zh-CN" sz="2200" baseline="30000" dirty="0"/>
              <a:t>3+ </a:t>
            </a:r>
            <a:r>
              <a:rPr lang="en-US" altLang="zh-CN" sz="2200" dirty="0"/>
              <a:t>/Fe</a:t>
            </a:r>
            <a:r>
              <a:rPr lang="en-US" altLang="zh-CN" sz="2200" baseline="30000" dirty="0"/>
              <a:t>2+</a:t>
            </a:r>
            <a:r>
              <a:rPr lang="en-US" altLang="zh-CN" sz="2200" dirty="0"/>
              <a:t> ) = 0.771 V</a:t>
            </a:r>
            <a:r>
              <a:rPr lang="zh-CN" altLang="en-US" sz="2200" dirty="0"/>
              <a:t>，</a:t>
            </a:r>
            <a:r>
              <a:rPr lang="en-US" altLang="zh-CN" sz="2200" dirty="0"/>
              <a:t>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200" dirty="0"/>
              <a:t>(I</a:t>
            </a:r>
            <a:r>
              <a:rPr lang="en-US" altLang="zh-CN" sz="2200" baseline="-25000" dirty="0"/>
              <a:t>2</a:t>
            </a:r>
            <a:r>
              <a:rPr lang="en-US" altLang="zh-CN" sz="2200" dirty="0"/>
              <a:t>/I</a:t>
            </a:r>
            <a:r>
              <a:rPr lang="en-US" altLang="zh-CN" sz="2200" baseline="30000" dirty="0"/>
              <a:t>-</a:t>
            </a:r>
            <a:r>
              <a:rPr lang="en-US" altLang="zh-CN" sz="2200" dirty="0"/>
              <a:t>) = 0.5355 V</a:t>
            </a:r>
            <a:endParaRPr lang="en-US" altLang="zh-CN" sz="2200" dirty="0"/>
          </a:p>
          <a:p>
            <a:r>
              <a:rPr lang="en-US" altLang="zh-CN" sz="2200" dirty="0"/>
              <a:t>E</a:t>
            </a:r>
            <a:r>
              <a:rPr lang="zh-CN" altLang="en-US" sz="2200" baseline="-25000" dirty="0"/>
              <a:t>正</a:t>
            </a:r>
            <a:r>
              <a:rPr lang="en-US" altLang="zh-CN" sz="2200" dirty="0"/>
              <a:t>&gt; E</a:t>
            </a:r>
            <a:r>
              <a:rPr lang="zh-CN" altLang="en-US" sz="2200" baseline="-25000" dirty="0"/>
              <a:t>负</a:t>
            </a:r>
            <a:r>
              <a:rPr lang="zh-CN" altLang="en-US" sz="2200" dirty="0"/>
              <a:t>，反应可以自发正向进行。</a:t>
            </a:r>
            <a:r>
              <a:rPr lang="en-US" altLang="zh-CN" sz="2200" dirty="0">
                <a:sym typeface="+mn-ea"/>
              </a:rPr>
              <a:t>E</a:t>
            </a:r>
            <a:r>
              <a:rPr lang="en-US" altLang="zh-CN" sz="2200" baseline="30000" dirty="0">
                <a:latin typeface="Cambria Math" panose="02040503050406030204" pitchFamily="18" charset="0"/>
                <a:ea typeface="Cambria Math" panose="02040503050406030204" pitchFamily="18" charset="0"/>
                <a:sym typeface="+mn-ea"/>
              </a:rPr>
              <a:t>Ɵ</a:t>
            </a:r>
            <a:r>
              <a:rPr lang="en-US" altLang="zh-CN" sz="2200" dirty="0"/>
              <a:t> = E</a:t>
            </a:r>
            <a:r>
              <a:rPr lang="zh-CN" altLang="en-US" sz="2200" baseline="-25000" dirty="0"/>
              <a:t>正</a:t>
            </a:r>
            <a:r>
              <a:rPr lang="zh-CN" altLang="en-US" sz="2200" dirty="0"/>
              <a:t> </a:t>
            </a:r>
            <a:r>
              <a:rPr lang="en-US" altLang="zh-CN" sz="2200" dirty="0"/>
              <a:t>- E</a:t>
            </a:r>
            <a:r>
              <a:rPr lang="zh-CN" altLang="en-US" sz="2200" baseline="-25000" dirty="0"/>
              <a:t>负</a:t>
            </a:r>
            <a:r>
              <a:rPr lang="zh-CN" altLang="en-US" sz="2200" dirty="0"/>
              <a:t> </a:t>
            </a:r>
            <a:r>
              <a:rPr lang="en-US" altLang="zh-CN" sz="2200" dirty="0"/>
              <a:t>= 0.2355 V</a:t>
            </a:r>
            <a:endParaRPr lang="zh-CN" altLang="en-US" sz="2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Object 5"/>
              <p:cNvSpPr txBox="1"/>
              <p:nvPr/>
            </p:nvSpPr>
            <p:spPr bwMode="auto">
              <a:xfrm>
                <a:off x="440757" y="3574034"/>
                <a:ext cx="3293497" cy="8977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e>
                      </m:func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8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0757" y="3574034"/>
                <a:ext cx="3293497" cy="897721"/>
              </a:xfrm>
              <a:prstGeom prst="rect">
                <a:avLst/>
              </a:prstGeom>
              <a:blipFill rotWithShape="1">
                <a:blip r:embed="rId1"/>
                <a:stretch>
                  <a:fillRect l="-2" t="-28" r="14" b="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3391535" y="3843655"/>
            <a:ext cx="2399030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sz="2400" dirty="0"/>
              <a:t>Δ</a:t>
            </a:r>
            <a:r>
              <a:rPr lang="en-US" altLang="zh-CN" sz="2400" baseline="-25000" dirty="0"/>
              <a:t>r</a:t>
            </a:r>
            <a:r>
              <a:rPr lang="zh-CN" altLang="en-US" sz="2400" dirty="0"/>
              <a:t>𝐺</a:t>
            </a:r>
            <a:r>
              <a:rPr lang="en-US" altLang="zh-CN" sz="2400" baseline="-25000" dirty="0"/>
              <a:t>m</a:t>
            </a:r>
            <a:r>
              <a:rPr lang="el-GR" altLang="zh-CN" sz="2400" baseline="30000" dirty="0"/>
              <a:t>θ</a:t>
            </a:r>
            <a:r>
              <a:rPr lang="en-US" altLang="zh-CN" sz="2400" dirty="0"/>
              <a:t> = -</a:t>
            </a:r>
            <a:r>
              <a:rPr lang="en-US" altLang="zh-CN" sz="2400" dirty="0" err="1"/>
              <a:t>zFE</a:t>
            </a:r>
            <a:r>
              <a:rPr lang="en-US" altLang="zh-CN" sz="2400" baseline="30000" dirty="0" err="1">
                <a:latin typeface="Cambria Math" panose="02040503050406030204" pitchFamily="18" charset="0"/>
                <a:ea typeface="Cambria Math" panose="02040503050406030204" pitchFamily="18" charset="0"/>
              </a:rPr>
              <a:t>Ɵ</a:t>
            </a:r>
            <a:r>
              <a:rPr lang="en-US" altLang="zh-CN" sz="2400" baseline="300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endParaRPr lang="zh-CN" altLang="el-GR" sz="2400" baseline="30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Object 5"/>
              <p:cNvSpPr txBox="1"/>
              <p:nvPr/>
            </p:nvSpPr>
            <p:spPr bwMode="auto">
              <a:xfrm>
                <a:off x="811596" y="5275372"/>
                <a:ext cx="3293497" cy="8977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e>
                      </m:func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altLang="zh-CN" sz="2400" dirty="0" err="1">
                              <a:sym typeface="+mn-ea"/>
                            </a:rPr>
                            <m:t>E</m:t>
                          </m:r>
                          <m:r>
                            <a:rPr lang="en-US" altLang="zh-CN" sz="2400" baseline="30000" dirty="0" err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sym typeface="+mn-ea"/>
                            </a:rPr>
                            <m:t>Ɵ</m:t>
                          </m:r>
                        </m:num>
                        <m:den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zh-CN" alt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11596" y="5275372"/>
                <a:ext cx="3293497" cy="897721"/>
              </a:xfrm>
              <a:prstGeom prst="rect">
                <a:avLst/>
              </a:prstGeom>
              <a:blipFill rotWithShape="1">
                <a:blip r:embed="rId2"/>
                <a:stretch>
                  <a:fillRect l="-2" t="-3443" r="14" b="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440690" y="4662805"/>
                <a:ext cx="4572000" cy="42989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bSup>
                    </m:oMath>
                  </m:oMathPara>
                </a14:m>
                <a:r>
                  <a:rPr lang="en-US" altLang="zh-CN" sz="2200" dirty="0">
                    <a:sym typeface="+mn-ea"/>
                  </a:rPr>
                  <a:t>= -</a:t>
                </a:r>
                <a:r>
                  <a:rPr lang="en-US" altLang="zh-CN" sz="2200" dirty="0" err="1">
                    <a:sym typeface="+mn-ea"/>
                  </a:rPr>
                  <a:t>zFE</a:t>
                </a:r>
                <a:r>
                  <a:rPr lang="en-US" altLang="zh-CN" sz="2200" baseline="30000" dirty="0" err="1">
                    <a:latin typeface="Cambria Math" panose="02040503050406030204" pitchFamily="18" charset="0"/>
                    <a:ea typeface="Cambria Math" panose="02040503050406030204" pitchFamily="18" charset="0"/>
                    <a:sym typeface="+mn-ea"/>
                  </a:rPr>
                  <a:t>Ɵ</a:t>
                </a:r>
                <a:r>
                  <a:rPr lang="en-US" altLang="zh-CN" sz="2200" dirty="0">
                    <a:sym typeface="+mn-ea"/>
                  </a:rPr>
                  <a:t> = -2.303RTlgK</a:t>
                </a:r>
                <a:r>
                  <a:rPr lang="en-US" altLang="zh-CN" sz="2200" baseline="30000" dirty="0">
                    <a:latin typeface="Cambria Math" panose="02040503050406030204" pitchFamily="18" charset="0"/>
                    <a:ea typeface="Cambria Math" panose="02040503050406030204" pitchFamily="18" charset="0"/>
                    <a:sym typeface="+mn-ea"/>
                  </a:rPr>
                  <a:t>Ɵ</a:t>
                </a:r>
                <a:endParaRPr lang="en-US" altLang="zh-CN" sz="2200" baseline="30000" dirty="0">
                  <a:latin typeface="Cambria Math" panose="02040503050406030204" pitchFamily="18" charset="0"/>
                  <a:ea typeface="Cambria Math" panose="02040503050406030204" pitchFamily="18" charset="0"/>
                  <a:sym typeface="+mn-ea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90" y="4662805"/>
                <a:ext cx="4572000" cy="429895"/>
              </a:xfrm>
              <a:prstGeom prst="rect">
                <a:avLst/>
              </a:prstGeom>
              <a:blipFill rotWithShape="1">
                <a:blip r:embed="rId3"/>
                <a:stretch>
                  <a:fillRect t="-5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3391535" y="5451475"/>
                <a:ext cx="589915" cy="4603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99</m:t>
                      </m:r>
                    </m:oMath>
                  </m:oMathPara>
                </a14:m>
                <a:endParaRPr lang="zh-CN" altLang="en-US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1535" y="5451475"/>
                <a:ext cx="589915" cy="460375"/>
              </a:xfrm>
              <a:prstGeom prst="rect">
                <a:avLst/>
              </a:prstGeom>
              <a:blipFill rotWithShape="1">
                <a:blip r:embed="rId4"/>
                <a:stretch>
                  <a:fillRect r="-65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504690" y="5432425"/>
                <a:ext cx="3615055" cy="47053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/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e>
                      </m:func>
                      <m:r>
                        <a:rPr lang="zh-CN" alt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zh-CN" altLang="en-US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4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77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zh-CN" alt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sup>
                          <m:r>
                            <a:rPr lang="en-US" altLang="zh-CN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zh-CN" altLang="en-US" sz="2400" i="1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4690" y="5432425"/>
                <a:ext cx="3615055" cy="47053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化学反应的热效应、方向及限度</a:t>
            </a:r>
            <a:endParaRPr lang="zh-CN" altLang="en-US" sz="24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84468" y="785529"/>
            <a:ext cx="8575063" cy="25664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highlight>
                  <a:srgbClr val="FFFF00"/>
                </a:highlight>
                <a:latin typeface="+mn-ea"/>
              </a:rPr>
              <a:t>一、化学热力学</a:t>
            </a:r>
            <a:endParaRPr lang="en-US" altLang="zh-CN" sz="2800" dirty="0">
              <a:solidFill>
                <a:srgbClr val="FF0000"/>
              </a:solidFill>
              <a:highlight>
                <a:srgbClr val="FFFF00"/>
              </a:highlight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1</a:t>
            </a:r>
            <a:r>
              <a:rPr lang="zh-CN" altLang="en-US" sz="2400" dirty="0">
                <a:latin typeface="+mn-ea"/>
              </a:rPr>
              <a:t>、</a:t>
            </a:r>
            <a:r>
              <a:rPr lang="zh-CN" altLang="en-US" sz="2400" dirty="0">
                <a:solidFill>
                  <a:srgbClr val="1712DE"/>
                </a:solidFill>
                <a:latin typeface="+mn-ea"/>
              </a:rPr>
              <a:t>化学反应热：</a:t>
            </a:r>
            <a:r>
              <a:rPr lang="zh-CN" altLang="en-US" sz="2400" dirty="0">
                <a:latin typeface="+mn-ea"/>
              </a:rPr>
              <a:t>化学反应热</a:t>
            </a:r>
            <a:r>
              <a:rPr lang="en-US" altLang="zh-CN" sz="2400" dirty="0">
                <a:latin typeface="+mn-ea"/>
              </a:rPr>
              <a:t>Q</a:t>
            </a:r>
            <a:r>
              <a:rPr lang="zh-CN" altLang="en-US" sz="2400" dirty="0">
                <a:latin typeface="+mn-ea"/>
              </a:rPr>
              <a:t>可根据</a:t>
            </a:r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化学反应的</a:t>
            </a:r>
            <a:endParaRPr lang="en-US" altLang="zh-CN" sz="2400" dirty="0">
              <a:solidFill>
                <a:srgbClr val="FF0000"/>
              </a:solidFill>
              <a:latin typeface="+mn-ea"/>
            </a:endParaRPr>
          </a:p>
          <a:p>
            <a:r>
              <a:rPr lang="zh-CN" altLang="en-US" sz="2400" dirty="0">
                <a:solidFill>
                  <a:srgbClr val="FF0000"/>
                </a:solidFill>
                <a:latin typeface="+mn-ea"/>
              </a:rPr>
              <a:t>标准摩尔焓变</a:t>
            </a:r>
            <a:r>
              <a:rPr lang="zh-CN" altLang="en-US" sz="2400" dirty="0">
                <a:latin typeface="+mn-ea"/>
              </a:rPr>
              <a:t>进行判断。</a:t>
            </a:r>
            <a:endParaRPr lang="en-US" altLang="zh-CN" sz="2400" dirty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标准摩尔焓变（计算）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Δ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baseline="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kumimoji="1" lang="en-US" altLang="zh-CN" sz="2400" baseline="30000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Webdings" panose="05030102010509060703" pitchFamily="18" charset="2"/>
            </a:endParaRPr>
          </a:p>
          <a:p>
            <a:pPr>
              <a:lnSpc>
                <a:spcPct val="120000"/>
              </a:lnSpc>
            </a:pPr>
            <a:r>
              <a:rPr kumimoji="1"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标准摩尔生成焓 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f 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  vs  </a:t>
            </a:r>
            <a:r>
              <a:rPr kumimoji="1" lang="zh-CN" altLang="en-US" sz="2400" dirty="0"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标准摩尔燃烧焓</a:t>
            </a:r>
            <a:r>
              <a:rPr kumimoji="1" lang="en-US" altLang="zh-CN" sz="2400" baseline="30000" dirty="0"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Δ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c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H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baseline="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              </a:t>
            </a:r>
            <a:endParaRPr kumimoji="1" lang="en-US" altLang="zh-CN" sz="2400" baseline="30000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Webdings" panose="05030102010509060703" pitchFamily="18" charset="2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>
                <a:latin typeface="+mn-ea"/>
              </a:rPr>
              <a:t>标准摩尔熵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zh-CN" altLang="en-US" sz="2400" dirty="0">
                <a:latin typeface="+mn-ea"/>
              </a:rPr>
              <a:t>与标准摩尔熵变（计算）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Δ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kumimoji="1" lang="en-US" altLang="zh-CN" sz="2400" i="1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S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endParaRPr kumimoji="1" lang="en-US" altLang="zh-CN" sz="2400" baseline="30000" dirty="0">
              <a:solidFill>
                <a:srgbClr val="FF0000"/>
              </a:solidFill>
              <a:latin typeface="+mn-ea"/>
              <a:cs typeface="Times New Roman" panose="02020603050405020304" pitchFamily="18" charset="0"/>
              <a:sym typeface="Webdings" panose="05030102010509060703" pitchFamily="18" charset="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02001" y="818780"/>
            <a:ext cx="1624279" cy="1214414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32747" y="3531326"/>
            <a:ext cx="185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>
                <a:ea typeface="宋体" panose="02010600030101010101" pitchFamily="2" charset="-122"/>
              </a:rPr>
              <a:t>Δ</a:t>
            </a:r>
            <a:r>
              <a:rPr lang="en-US" altLang="zh-CN" sz="2400" dirty="0"/>
              <a:t>U = Q + W</a:t>
            </a:r>
            <a:endParaRPr lang="zh-CN" altLang="en-US" sz="2400" dirty="0"/>
          </a:p>
        </p:txBody>
      </p:sp>
      <p:sp>
        <p:nvSpPr>
          <p:cNvPr id="22" name="文本框 21"/>
          <p:cNvSpPr txBox="1"/>
          <p:nvPr/>
        </p:nvSpPr>
        <p:spPr>
          <a:xfrm>
            <a:off x="532747" y="3962285"/>
            <a:ext cx="185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H = U + </a:t>
            </a:r>
            <a:r>
              <a:rPr lang="en-US" altLang="zh-CN" sz="2400" dirty="0" err="1"/>
              <a:t>pV</a:t>
            </a:r>
            <a:endParaRPr lang="zh-CN" altLang="en-US" sz="2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2594353" y="3531326"/>
            <a:ext cx="185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>
                <a:ea typeface="宋体" panose="02010600030101010101" pitchFamily="2" charset="-122"/>
              </a:rPr>
              <a:t>Δ</a:t>
            </a:r>
            <a:r>
              <a:rPr lang="en-US" altLang="zh-CN" sz="2400" dirty="0"/>
              <a:t>U = Q </a:t>
            </a:r>
            <a:r>
              <a:rPr lang="en-US" altLang="zh-CN" sz="2400" baseline="-25000" dirty="0"/>
              <a:t>v</a:t>
            </a:r>
            <a:endParaRPr lang="zh-CN" altLang="en-US" sz="2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2594353" y="3962285"/>
            <a:ext cx="18543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>
                <a:ea typeface="宋体" panose="02010600030101010101" pitchFamily="2" charset="-122"/>
              </a:rPr>
              <a:t>Δ</a:t>
            </a:r>
            <a:r>
              <a:rPr lang="en-US" altLang="zh-CN" sz="2400" dirty="0"/>
              <a:t>H = </a:t>
            </a:r>
            <a:r>
              <a:rPr lang="en-US" altLang="zh-CN" sz="2400" dirty="0" err="1"/>
              <a:t>Q</a:t>
            </a:r>
            <a:r>
              <a:rPr lang="en-US" altLang="zh-CN" sz="2400" baseline="-25000" dirty="0" err="1"/>
              <a:t>p</a:t>
            </a:r>
            <a:endParaRPr lang="zh-CN" altLang="en-US" sz="2400" baseline="-25000" dirty="0"/>
          </a:p>
        </p:txBody>
      </p:sp>
      <p:sp>
        <p:nvSpPr>
          <p:cNvPr id="26" name="文本框 25"/>
          <p:cNvSpPr txBox="1"/>
          <p:nvPr/>
        </p:nvSpPr>
        <p:spPr>
          <a:xfrm>
            <a:off x="4572000" y="3531120"/>
            <a:ext cx="24343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400" dirty="0">
                <a:ea typeface="宋体" panose="02010600030101010101" pitchFamily="2" charset="-122"/>
              </a:rPr>
              <a:t>Δ</a:t>
            </a:r>
            <a:r>
              <a:rPr lang="en-US" altLang="zh-CN" sz="2400" dirty="0"/>
              <a:t>H = </a:t>
            </a:r>
            <a:r>
              <a:rPr lang="el-GR" altLang="zh-CN" sz="2400" dirty="0">
                <a:ea typeface="宋体" panose="02010600030101010101" pitchFamily="2" charset="-122"/>
              </a:rPr>
              <a:t>Δ</a:t>
            </a:r>
            <a:r>
              <a:rPr lang="en-US" altLang="zh-CN" sz="2400" dirty="0"/>
              <a:t>U +</a:t>
            </a:r>
            <a:r>
              <a:rPr lang="el-GR" altLang="zh-CN" sz="2400" dirty="0">
                <a:ea typeface="宋体" panose="02010600030101010101" pitchFamily="2" charset="-122"/>
              </a:rPr>
              <a:t> Δ</a:t>
            </a:r>
            <a:r>
              <a:rPr lang="en-US" altLang="zh-CN" sz="2400" dirty="0" err="1">
                <a:ea typeface="宋体" panose="02010600030101010101" pitchFamily="2" charset="-122"/>
              </a:rPr>
              <a:t>n</a:t>
            </a:r>
            <a:r>
              <a:rPr lang="en-US" altLang="zh-CN" sz="2400" dirty="0" err="1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⋅</a:t>
            </a:r>
            <a:r>
              <a:rPr lang="en-US" altLang="zh-CN" sz="2400" dirty="0" err="1">
                <a:ea typeface="宋体" panose="02010600030101010101" pitchFamily="2" charset="-122"/>
              </a:rPr>
              <a:t>RT</a:t>
            </a:r>
            <a:endParaRPr lang="zh-CN" altLang="en-US" sz="2400" dirty="0"/>
          </a:p>
        </p:txBody>
      </p:sp>
      <p:sp>
        <p:nvSpPr>
          <p:cNvPr id="28" name="文本框 27"/>
          <p:cNvSpPr txBox="1"/>
          <p:nvPr/>
        </p:nvSpPr>
        <p:spPr>
          <a:xfrm>
            <a:off x="284468" y="4624076"/>
            <a:ext cx="2057400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热化学方程式</a:t>
            </a:r>
            <a:endParaRPr lang="zh-CN" altLang="en-US" sz="2400" b="1" dirty="0"/>
          </a:p>
        </p:txBody>
      </p:sp>
      <p:sp>
        <p:nvSpPr>
          <p:cNvPr id="29" name="Text Box 3"/>
          <p:cNvSpPr txBox="1">
            <a:spLocks noChangeArrowheads="1"/>
          </p:cNvSpPr>
          <p:nvPr/>
        </p:nvSpPr>
        <p:spPr bwMode="auto">
          <a:xfrm>
            <a:off x="2387106" y="5185643"/>
            <a:ext cx="6472425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hlink"/>
              </a:buClr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必须标出物质的聚集状态（包括晶型）；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2387106" y="5747210"/>
            <a:ext cx="6472425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hlink"/>
              </a:buClr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物质的</a:t>
            </a: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化学计量数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不同，其反应热的数值也不同；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Text Box 3"/>
          <p:cNvSpPr txBox="1">
            <a:spLocks noChangeArrowheads="1"/>
          </p:cNvSpPr>
          <p:nvPr/>
        </p:nvSpPr>
        <p:spPr bwMode="auto">
          <a:xfrm>
            <a:off x="2387106" y="6248519"/>
            <a:ext cx="6472425" cy="40011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buClr>
                <a:schemeClr val="hlink"/>
              </a:buClr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正逆反应的反应热的绝对值相同，符号相反。</a:t>
            </a:r>
            <a:endParaRPr lang="en-US" altLang="zh-CN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387106" y="4624076"/>
            <a:ext cx="6472425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注明反应条件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i="1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；标态可不写出。</a:t>
            </a:r>
            <a:endParaRPr lang="zh-CN" altLang="en-US" sz="2000" dirty="0"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1AA9FB9-3EF2-472F-AC85-B3DB08352A9A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4467" y="785527"/>
            <a:ext cx="8575063" cy="52629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ea"/>
              </a:rPr>
              <a:t>一、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原子核外电子运动状态：</a:t>
            </a:r>
            <a:endParaRPr lang="en-US" altLang="zh-CN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波函数（原子轨道）、量子数（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n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m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，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m</a:t>
            </a:r>
            <a:r>
              <a:rPr lang="en-US" altLang="zh-CN" sz="2400" baseline="-25000" dirty="0" err="1">
                <a:latin typeface="+mn-ea"/>
                <a:cs typeface="Times New Roman" panose="02020603050405020304" pitchFamily="18" charset="0"/>
              </a:rPr>
              <a:t>s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二、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原子核外电子排布及元素周期表：</a:t>
            </a:r>
            <a:endParaRPr lang="en-US" altLang="zh-CN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原子核外电子排布式、特征电子构型及离子电子构型的书写，未成对电子数的判断、核外电子排布与周期表的关系、周期表中各元素性质的周期性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三、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化学键之共价键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: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实质及键型：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σ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键与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π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键，杂化轨道理论：</a:t>
            </a:r>
            <a:r>
              <a:rPr lang="en-US" altLang="zh-CN" sz="2400" dirty="0" err="1">
                <a:latin typeface="+mn-ea"/>
                <a:cs typeface="Times New Roman" panose="02020603050405020304" pitchFamily="18" charset="0"/>
              </a:rPr>
              <a:t>sp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sp</a:t>
            </a:r>
            <a:r>
              <a:rPr lang="en-US" altLang="zh-CN" sz="2400" baseline="30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、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sp</a:t>
            </a:r>
            <a:r>
              <a:rPr lang="en-US" altLang="zh-CN" sz="2400" baseline="30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等性杂化及不等性</a:t>
            </a:r>
            <a:r>
              <a:rPr lang="en-US" altLang="zh-CN" sz="2400" dirty="0">
                <a:latin typeface="+mn-ea"/>
                <a:cs typeface="Times New Roman" panose="02020603050405020304" pitchFamily="18" charset="0"/>
              </a:rPr>
              <a:t>sp</a:t>
            </a:r>
            <a:r>
              <a:rPr lang="en-US" altLang="zh-CN" sz="2400" baseline="30000" dirty="0">
                <a:latin typeface="+mn-ea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杂化</a:t>
            </a:r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+mn-ea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四、</a:t>
            </a:r>
            <a:r>
              <a:rPr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晶体结构</a:t>
            </a:r>
            <a:r>
              <a:rPr lang="zh-CN" altLang="en-US" sz="2400" dirty="0">
                <a:latin typeface="+mn-ea"/>
                <a:cs typeface="Times New Roman" panose="02020603050405020304" pitchFamily="18" charset="0"/>
              </a:rPr>
              <a:t>（离子晶体、分子晶体、原子晶体、金属晶体）：组成各个晶体微粒之间的作用力及各个晶体的性质</a:t>
            </a:r>
            <a:endParaRPr lang="zh-CN" altLang="en-US" sz="2400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结构化学基础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/>
          <a:srcRect l="36966" t="26303" r="36620" b="26062"/>
          <a:stretch>
            <a:fillRect/>
          </a:stretch>
        </p:blipFill>
        <p:spPr>
          <a:xfrm>
            <a:off x="7716524" y="809494"/>
            <a:ext cx="1120997" cy="11371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785529"/>
            <a:ext cx="8575063" cy="124065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dirty="0"/>
              <a:t>世界上的物质绝大部分都是由原子或分子构成。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在化学反应中，原子核不发生变化，只是核外电子数目和运动状态发生变化。</a:t>
            </a:r>
            <a:endParaRPr lang="en-US" altLang="zh-CN" sz="2400" dirty="0"/>
          </a:p>
        </p:txBody>
      </p:sp>
      <p:sp>
        <p:nvSpPr>
          <p:cNvPr id="5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结构化学基础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677" y="2554415"/>
            <a:ext cx="1904191" cy="1428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077" y="2436405"/>
            <a:ext cx="1532097" cy="15461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293" y="3982558"/>
            <a:ext cx="1339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汤姆逊模型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84468" y="2026183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原子结构模型</a:t>
            </a:r>
            <a:endParaRPr lang="zh-CN" altLang="en-US" sz="2400" dirty="0"/>
          </a:p>
        </p:txBody>
      </p:sp>
      <p:sp>
        <p:nvSpPr>
          <p:cNvPr id="12" name="文本框 11"/>
          <p:cNvSpPr txBox="1"/>
          <p:nvPr/>
        </p:nvSpPr>
        <p:spPr>
          <a:xfrm>
            <a:off x="2442582" y="3976580"/>
            <a:ext cx="16370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太阳</a:t>
            </a:r>
            <a:r>
              <a:rPr lang="en-US" altLang="zh-CN" dirty="0"/>
              <a:t>-</a:t>
            </a:r>
            <a:r>
              <a:rPr lang="zh-CN" altLang="en-US" dirty="0"/>
              <a:t>行星模型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9245" y="1861243"/>
            <a:ext cx="2016758" cy="211533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71999" y="3976580"/>
            <a:ext cx="11994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玻尔模型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6588757" y="3976580"/>
            <a:ext cx="2043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现代量子力学模型</a:t>
            </a:r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/>
          <a:srcRect r="22667"/>
          <a:stretch>
            <a:fillRect/>
          </a:stretch>
        </p:blipFill>
        <p:spPr>
          <a:xfrm>
            <a:off x="6316240" y="2052688"/>
            <a:ext cx="2695592" cy="1923139"/>
          </a:xfrm>
          <a:prstGeom prst="rect">
            <a:avLst/>
          </a:prstGeom>
        </p:spPr>
      </p:pic>
      <p:sp>
        <p:nvSpPr>
          <p:cNvPr id="19" name="内容占位符 2"/>
          <p:cNvSpPr txBox="1"/>
          <p:nvPr/>
        </p:nvSpPr>
        <p:spPr>
          <a:xfrm>
            <a:off x="437677" y="4940683"/>
            <a:ext cx="3928596" cy="4640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波函数和原子轨道</a:t>
            </a:r>
            <a:endParaRPr lang="zh-CN" altLang="en-US" sz="2400" dirty="0">
              <a:solidFill>
                <a:srgbClr val="FF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Object 6">
                <a:hlinkHover r:id="" action="ppaction://noaction" highlightClick="1"/>
              </p:cNvPr>
              <p:cNvSpPr txBox="1"/>
              <p:nvPr/>
            </p:nvSpPr>
            <p:spPr bwMode="auto">
              <a:xfrm>
                <a:off x="438150" y="4338638"/>
                <a:ext cx="3927475" cy="542925"/>
              </a:xfrm>
              <a:prstGeom prst="rect">
                <a:avLst/>
              </a:prstGeom>
              <a:solidFill>
                <a:srgbClr val="66FFCC"/>
              </a:solidFill>
            </p:spPr>
            <p:txBody>
              <a:bodyPr>
                <a:normAutofit fontScale="700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𝜓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ℎ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0" name="Object 6">
                <a:hlinkHover r:id="" action="ppaction://noaction" highlightClick="1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38150" y="4338638"/>
                <a:ext cx="3927475" cy="542925"/>
              </a:xfrm>
              <a:prstGeom prst="rect">
                <a:avLst/>
              </a:prstGeom>
              <a:blipFill rotWithShape="1">
                <a:blip r:embed="rId5"/>
                <a:stretch>
                  <a:fillRect t="-59" b="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35519" y="5511204"/>
            <a:ext cx="59550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解薛定谔方程时，引入了三个参数</a:t>
            </a:r>
            <a:r>
              <a:rPr lang="en-US" altLang="zh-CN" sz="2400" b="1" dirty="0">
                <a:solidFill>
                  <a:srgbClr val="FF0000"/>
                </a:solidFill>
              </a:rPr>
              <a:t>n , l , m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284468" y="785529"/>
            <a:ext cx="1803699" cy="483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750"/>
              </a:spcBef>
            </a:pPr>
            <a:r>
              <a:rPr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主量子数</a:t>
            </a:r>
            <a:r>
              <a:rPr lang="en-US" altLang="zh-CN" sz="2800" b="1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n</a:t>
            </a:r>
            <a:endParaRPr lang="en-US" altLang="zh-CN" sz="2800" b="1" i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Rectangle 1031"/>
          <p:cNvSpPr>
            <a:spLocks noChangeArrowheads="1"/>
          </p:cNvSpPr>
          <p:nvPr/>
        </p:nvSpPr>
        <p:spPr bwMode="auto">
          <a:xfrm>
            <a:off x="2224281" y="796300"/>
            <a:ext cx="5681362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algn="l"/>
            <a:r>
              <a:rPr kumimoji="1" lang="en-US" altLang="zh-CN" sz="2400" dirty="0"/>
              <a:t>n </a:t>
            </a:r>
            <a:r>
              <a:rPr kumimoji="1" lang="zh-CN" altLang="en-US" sz="2400" dirty="0"/>
              <a:t>的取值为</a:t>
            </a:r>
            <a:r>
              <a:rPr kumimoji="1" lang="en-US" altLang="zh-CN" sz="2400" dirty="0"/>
              <a:t>1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2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…</a:t>
            </a:r>
            <a:r>
              <a:rPr kumimoji="1" lang="zh-CN" altLang="en-US" sz="2400" dirty="0"/>
              <a:t>，正整数</a:t>
            </a:r>
            <a:endParaRPr kumimoji="1"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1473407"/>
            <a:ext cx="1803699" cy="5232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750"/>
              </a:spcBef>
              <a:defRPr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角量子数 </a:t>
            </a:r>
            <a:r>
              <a:rPr lang="en-US" altLang="zh-CN" dirty="0"/>
              <a:t>l</a:t>
            </a:r>
            <a:endParaRPr lang="en-US" altLang="zh-CN" dirty="0"/>
          </a:p>
        </p:txBody>
      </p:sp>
      <p:sp>
        <p:nvSpPr>
          <p:cNvPr id="10" name="文本框 9"/>
          <p:cNvSpPr txBox="1"/>
          <p:nvPr/>
        </p:nvSpPr>
        <p:spPr>
          <a:xfrm>
            <a:off x="2224281" y="1496115"/>
            <a:ext cx="5681363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kumimoji="1" sz="2400" i="1"/>
            </a:lvl1pPr>
          </a:lstStyle>
          <a:p>
            <a:r>
              <a:rPr lang="en-US" altLang="zh-CN" i="0" dirty="0"/>
              <a:t>l </a:t>
            </a:r>
            <a:r>
              <a:rPr lang="zh-CN" altLang="en-US" i="0" dirty="0"/>
              <a:t>的取值为： </a:t>
            </a:r>
            <a:r>
              <a:rPr lang="en-US" altLang="zh-CN" i="0" dirty="0"/>
              <a:t>0</a:t>
            </a:r>
            <a:r>
              <a:rPr lang="zh-CN" altLang="en-US" i="0" dirty="0"/>
              <a:t>，</a:t>
            </a:r>
            <a:r>
              <a:rPr lang="en-US" altLang="zh-CN" i="0" dirty="0"/>
              <a:t>1</a:t>
            </a:r>
            <a:r>
              <a:rPr lang="zh-CN" altLang="en-US" i="0" dirty="0"/>
              <a:t>，</a:t>
            </a:r>
            <a:r>
              <a:rPr lang="en-US" altLang="zh-CN" i="0" dirty="0"/>
              <a:t>2</a:t>
            </a:r>
            <a:r>
              <a:rPr lang="zh-CN" altLang="en-US" i="0" dirty="0"/>
              <a:t>，</a:t>
            </a:r>
            <a:r>
              <a:rPr lang="en-US" altLang="zh-CN" i="0" dirty="0"/>
              <a:t>3</a:t>
            </a:r>
            <a:r>
              <a:rPr lang="zh-CN" altLang="en-US" i="0" dirty="0"/>
              <a:t>， </a:t>
            </a:r>
            <a:r>
              <a:rPr lang="en-US" altLang="zh-CN" i="0" dirty="0"/>
              <a:t>…… </a:t>
            </a:r>
            <a:r>
              <a:rPr lang="zh-CN" altLang="en-US" i="0" dirty="0"/>
              <a:t>（</a:t>
            </a:r>
            <a:r>
              <a:rPr lang="en-US" altLang="zh-CN" i="0" dirty="0"/>
              <a:t>n -1</a:t>
            </a:r>
            <a:r>
              <a:rPr lang="zh-CN" altLang="en-US" i="0" dirty="0"/>
              <a:t>）</a:t>
            </a:r>
            <a:endParaRPr lang="zh-CN" altLang="en-US" i="0" dirty="0"/>
          </a:p>
        </p:txBody>
      </p:sp>
      <p:graphicFrame>
        <p:nvGraphicFramePr>
          <p:cNvPr id="11" name="Group 35"/>
          <p:cNvGraphicFramePr>
            <a:graphicFrameLocks noGrp="1"/>
          </p:cNvGraphicFramePr>
          <p:nvPr/>
        </p:nvGraphicFramePr>
        <p:xfrm>
          <a:off x="4572000" y="2150526"/>
          <a:ext cx="3843232" cy="1200912"/>
        </p:xfrm>
        <a:graphic>
          <a:graphicData uri="http://schemas.openxmlformats.org/drawingml/2006/table">
            <a:tbl>
              <a:tblPr/>
              <a:tblGrid>
                <a:gridCol w="426262"/>
                <a:gridCol w="341697"/>
                <a:gridCol w="341697"/>
                <a:gridCol w="341697"/>
                <a:gridCol w="341697"/>
                <a:gridCol w="341697"/>
                <a:gridCol w="341697"/>
                <a:gridCol w="341697"/>
                <a:gridCol w="341697"/>
                <a:gridCol w="341697"/>
                <a:gridCol w="341697"/>
              </a:tblGrid>
              <a:tr h="345518"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endParaRPr kumimoji="1" lang="en-US" altLang="zh-CN" sz="2400" b="0" i="1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gridSpan="3"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gridSpan="4"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1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</a:tr>
              <a:tr h="345518"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Times New Roman" panose="02020603050405020304" pitchFamily="18" charset="0"/>
                        </a:rPr>
                        <a:t>l</a:t>
                      </a:r>
                      <a:endParaRPr kumimoji="1" lang="en-US" altLang="zh-CN" sz="2400" b="0" i="1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幼圆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zh-CN" alt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０</a:t>
                      </a:r>
                      <a:endParaRPr kumimoji="1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666"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Times New Roman" panose="02020603050405020304" pitchFamily="18" charset="0"/>
                        </a:rPr>
                        <a:t>符</a:t>
                      </a:r>
                      <a:endParaRPr kumimoji="1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幼圆" panose="020105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幼圆" panose="02010509060101010101" pitchFamily="49" charset="-122"/>
                          <a:cs typeface="Times New Roman" panose="02020603050405020304" pitchFamily="18" charset="0"/>
                        </a:rPr>
                        <a:t>号</a:t>
                      </a:r>
                      <a:endParaRPr kumimoji="1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幼圆" panose="020105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1s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2s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2p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3s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3p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3d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4s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4p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4d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0" latinLnBrk="0" hangingPunct="0">
                        <a:defRPr sz="2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 algn="l" defTabSz="914400" rtl="0" eaLnBrk="0" latinLnBrk="0" hangingPunct="0">
                        <a:defRPr sz="24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 algn="l" defTabSz="914400" rtl="0" eaLnBrk="0" latinLnBrk="0" hangingPunct="0">
                        <a:defRPr sz="20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 algn="l" defTabSz="914400" rtl="0" eaLnBrk="0" latinLnBrk="0" hangingPunct="0"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algn="l" defTabSz="914400" rtl="0" eaLnBrk="0" fontAlgn="base" latinLnBrk="0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 sz="1800" kern="12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90000"/>
                        <a:buFont typeface="Symbol" panose="05050102010706020507" pitchFamily="18" charset="2"/>
                        <a:buNone/>
                      </a:pPr>
                      <a:r>
                        <a:rPr kumimoji="1" lang="en-US" altLang="zh-CN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4f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2230132" y="2150526"/>
            <a:ext cx="1826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s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p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d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f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4468" y="3605532"/>
            <a:ext cx="1989957" cy="483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750"/>
              </a:spcBef>
              <a:defRPr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磁量子数 </a:t>
            </a:r>
            <a:r>
              <a:rPr lang="en-US" altLang="zh-CN" dirty="0"/>
              <a:t>m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284468" y="4170847"/>
            <a:ext cx="7579372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2400" i="0"/>
            </a:lvl1pPr>
          </a:lstStyle>
          <a:p>
            <a:r>
              <a:rPr lang="en-US" altLang="zh-CN" dirty="0"/>
              <a:t>m </a:t>
            </a:r>
            <a:r>
              <a:rPr lang="zh-CN" altLang="en-US" dirty="0"/>
              <a:t>的取值</a:t>
            </a:r>
            <a:r>
              <a:rPr lang="en-US" altLang="zh-CN" dirty="0"/>
              <a:t>: m = 0, ±1, ±2,··· ±l, </a:t>
            </a:r>
            <a:r>
              <a:rPr lang="zh-CN" altLang="en-US" dirty="0"/>
              <a:t>共可取</a:t>
            </a:r>
            <a:r>
              <a:rPr lang="en-US" altLang="zh-CN" dirty="0"/>
              <a:t>2l + 1</a:t>
            </a:r>
            <a:r>
              <a:rPr lang="zh-CN" altLang="en-US" dirty="0"/>
              <a:t>个值确定原子轨道的伸展方向。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84468" y="5477611"/>
            <a:ext cx="2388795" cy="48320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>
            <a:sp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ts val="750"/>
              </a:spcBef>
              <a:defRPr sz="2800" b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自旋量子数</a:t>
            </a:r>
            <a:r>
              <a:rPr lang="en-US" altLang="zh-CN" dirty="0" err="1"/>
              <a:t>m</a:t>
            </a:r>
            <a:r>
              <a:rPr lang="en-US" altLang="zh-CN" baseline="-25000" dirty="0" err="1"/>
              <a:t>s</a:t>
            </a:r>
            <a:endParaRPr lang="en-US" altLang="zh-CN" baseline="-25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884311" y="5471106"/>
            <a:ext cx="2110165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kumimoji="1" sz="2400" i="0"/>
            </a:lvl1pPr>
          </a:lstStyle>
          <a:p>
            <a:r>
              <a:rPr lang="en-US" altLang="zh-CN" dirty="0"/>
              <a:t>+1/2 </a:t>
            </a:r>
            <a:r>
              <a:rPr lang="zh-CN" altLang="en-US" dirty="0"/>
              <a:t>和 </a:t>
            </a:r>
            <a:r>
              <a:rPr lang="en-US" altLang="zh-CN" dirty="0"/>
              <a:t>-1/2</a:t>
            </a:r>
            <a:endParaRPr lang="zh-CN" altLang="en-US" dirty="0"/>
          </a:p>
        </p:txBody>
      </p:sp>
      <p:sp>
        <p:nvSpPr>
          <p:cNvPr id="24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量子数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5102148" y="849473"/>
            <a:ext cx="3855768" cy="5391150"/>
          </a:xfrm>
          <a:prstGeom prst="rect">
            <a:avLst/>
          </a:prstGeom>
        </p:spPr>
      </p:pic>
      <p:sp>
        <p:nvSpPr>
          <p:cNvPr id="6" name="Rectangle 122"/>
          <p:cNvSpPr>
            <a:spLocks noChangeArrowheads="1"/>
          </p:cNvSpPr>
          <p:nvPr/>
        </p:nvSpPr>
        <p:spPr bwMode="auto">
          <a:xfrm>
            <a:off x="284468" y="849473"/>
            <a:ext cx="4669496" cy="1815882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/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能量最低原理</a:t>
            </a:r>
            <a:endParaRPr kumimoji="1" lang="zh-CN" altLang="en-US" sz="2800" b="1" dirty="0">
              <a:solidFill>
                <a:srgbClr val="0000FF"/>
              </a:solidFill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泡利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(Pauli)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不相容原理</a:t>
            </a:r>
            <a:endParaRPr kumimoji="1"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洪特</a:t>
            </a:r>
            <a:r>
              <a:rPr kumimoji="1" lang="en-US" altLang="zh-CN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(Hund)</a:t>
            </a:r>
            <a:r>
              <a:rPr kumimoji="1"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规则</a:t>
            </a:r>
            <a:endParaRPr kumimoji="1" lang="en-US" altLang="zh-CN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  <a:p>
            <a:pPr algn="l"/>
            <a:r>
              <a:rPr kumimoji="1" lang="zh-CN" altLang="en-US" sz="2800" dirty="0">
                <a:latin typeface="Times New Roman" panose="02020603050405020304" pitchFamily="18" charset="0"/>
                <a:ea typeface="华文新魏" panose="02010800040101010101" pitchFamily="2" charset="-122"/>
                <a:cs typeface="Times New Roman" panose="02020603050405020304" pitchFamily="18" charset="0"/>
              </a:rPr>
              <a:t>能量最低原理的补充规则</a:t>
            </a:r>
            <a:endParaRPr kumimoji="1" lang="zh-CN" altLang="en-US" sz="2800" dirty="0">
              <a:latin typeface="Times New Roman" panose="02020603050405020304" pitchFamily="18" charset="0"/>
              <a:ea typeface="华文新魏" panose="020108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4295"/>
            <a:ext cx="5290908" cy="5947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核外电子排布原则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284468" y="2781083"/>
            <a:ext cx="4669497" cy="156966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2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3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>
              <a:spcBef>
                <a:spcPct val="50000"/>
              </a:spcBef>
              <a:buClrTx/>
              <a:buSzTx/>
              <a:buNone/>
            </a:pP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</a:t>
            </a:r>
            <a:r>
              <a:rPr lang="zh-CN" altLang="en-US" sz="2400" b="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相同能量的轨道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为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全充满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p6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d10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f14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）、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半充满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p3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d5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f7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）或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全空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 p0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d0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f0 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）的状态时，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能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量较低</a:t>
            </a:r>
            <a:r>
              <a:rPr lang="zh-CN" altLang="en-US" sz="2400" b="0" dirty="0">
                <a:solidFill>
                  <a:prstClr val="black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0" dirty="0">
              <a:solidFill>
                <a:prstClr val="black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4468" y="4814568"/>
            <a:ext cx="112997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原子实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71622" y="4814568"/>
            <a:ext cx="1573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[</a:t>
            </a:r>
            <a:r>
              <a:rPr lang="en-US" altLang="zh-CN" sz="2400" dirty="0" err="1">
                <a:solidFill>
                  <a:srgbClr val="0000FF"/>
                </a:solidFill>
              </a:rPr>
              <a:t>Ar</a:t>
            </a:r>
            <a:r>
              <a:rPr lang="en-US" altLang="zh-CN" sz="2400" dirty="0">
                <a:solidFill>
                  <a:srgbClr val="0000FF"/>
                </a:solidFill>
              </a:rPr>
              <a:t>]</a:t>
            </a:r>
            <a:r>
              <a:rPr kumimoji="1" lang="en-US" altLang="zh-CN" sz="2400" dirty="0">
                <a:solidFill>
                  <a:srgbClr val="0000FF"/>
                </a:solidFill>
              </a:rPr>
              <a:t> 3d</a:t>
            </a:r>
            <a:r>
              <a:rPr kumimoji="1" lang="en-US" altLang="zh-CN" sz="2400" baseline="30000" dirty="0">
                <a:solidFill>
                  <a:srgbClr val="0000FF"/>
                </a:solidFill>
              </a:rPr>
              <a:t>6</a:t>
            </a:r>
            <a:r>
              <a:rPr kumimoji="1" lang="en-US" altLang="zh-CN" sz="2400" dirty="0">
                <a:solidFill>
                  <a:srgbClr val="0000FF"/>
                </a:solidFill>
              </a:rPr>
              <a:t>4s</a:t>
            </a:r>
            <a:r>
              <a:rPr kumimoji="1" lang="en-US" altLang="zh-CN" sz="2400" baseline="30000" dirty="0">
                <a:solidFill>
                  <a:srgbClr val="0000FF"/>
                </a:solidFill>
              </a:rPr>
              <a:t>2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457896" y="4814568"/>
            <a:ext cx="7702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baseline="-25000" dirty="0">
                <a:solidFill>
                  <a:srgbClr val="0000FF"/>
                </a:solidFill>
              </a:rPr>
              <a:t>26</a:t>
            </a:r>
            <a:r>
              <a:rPr kumimoji="1" lang="en-US" altLang="zh-CN" sz="2400" dirty="0">
                <a:solidFill>
                  <a:srgbClr val="0000FF"/>
                </a:solidFill>
              </a:rPr>
              <a:t>Fe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4468" y="4440129"/>
            <a:ext cx="46694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原子的核外电子</a:t>
            </a:r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排布式</a:t>
            </a:r>
            <a:endParaRPr lang="zh-CN" altLang="en-US" sz="2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84468" y="5525353"/>
            <a:ext cx="4638554" cy="830997"/>
          </a:xfrm>
          <a:prstGeom prst="rect">
            <a:avLst/>
          </a:prstGeom>
          <a:solidFill>
            <a:srgbClr val="FF9999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原子核外电子分布的周期性是元素周期律的基础。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68" y="1895711"/>
            <a:ext cx="4307702" cy="3066577"/>
          </a:xfrm>
          <a:prstGeom prst="rect">
            <a:avLst/>
          </a:prstGeom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292677" y="905153"/>
            <a:ext cx="7913370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元素的化学性质</a:t>
            </a:r>
            <a:r>
              <a:rPr kumimoji="1" lang="zh-CN" altLang="en-US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主要取决于</a:t>
            </a:r>
            <a:r>
              <a:rPr kumimoji="1"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价电子</a:t>
            </a:r>
            <a:r>
              <a:rPr kumimoji="1" lang="zh-CN" altLang="en-US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，通常将价电子所在的能级称为价电子层。</a:t>
            </a:r>
            <a:endParaRPr kumimoji="1" lang="zh-CN" altLang="en-US" sz="24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0" y="4295"/>
            <a:ext cx="5290908" cy="5947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核外电子排布原则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0"/>
            <a:ext cx="5120640" cy="60414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元素周期表中的元素</a:t>
            </a:r>
            <a:r>
              <a:rPr lang="zh-CN" altLang="en-US" sz="3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分区</a:t>
            </a:r>
            <a:endParaRPr lang="zh-CN" altLang="en-US" sz="30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290380" y="1354387"/>
            <a:ext cx="855087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1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2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当特征电子构型只含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通式为</a:t>
            </a:r>
            <a:r>
              <a:rPr lang="en-US" altLang="zh-CN" sz="240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240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1~2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时，分为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90380" y="1904004"/>
            <a:ext cx="8550879" cy="46166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1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2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轨道已满，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1~6(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通式为</a:t>
            </a:r>
            <a:r>
              <a:rPr lang="en-US" altLang="zh-CN" sz="240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240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en-US" altLang="zh-CN" sz="240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1~6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时，分为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290381" y="804770"/>
            <a:ext cx="8550878" cy="46166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1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2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和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元素又称为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主族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元素</a:t>
            </a:r>
            <a:endParaRPr lang="zh-CN" altLang="en-US" sz="2400" b="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90379" y="2453621"/>
            <a:ext cx="8550879" cy="1200329"/>
          </a:xfrm>
          <a:prstGeom prst="rect">
            <a:avLst/>
          </a:prstGeom>
          <a:solidFill>
            <a:srgbClr val="92D050"/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1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2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当内层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1~8 (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通式为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en-US" altLang="zh-CN" sz="2400" b="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1~8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2400" b="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时，分为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。内层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，外层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1~2 (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通式为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lang="en-US" altLang="zh-CN" sz="240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-1)d</a:t>
            </a:r>
            <a:r>
              <a:rPr lang="en-US" altLang="zh-CN" sz="240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10</a:t>
            </a:r>
            <a:r>
              <a:rPr lang="en-US" altLang="zh-CN" sz="240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240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1~2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时，分为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ds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290378" y="3741901"/>
            <a:ext cx="8550879" cy="46166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Blip>
                <a:blip r:embed="rId1"/>
              </a:buBlip>
              <a:defRPr kumimoji="1" sz="36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Blip>
                <a:blip r:embed="rId2"/>
              </a:buBlip>
              <a:defRPr kumimoji="1" sz="2800" b="1">
                <a:solidFill>
                  <a:schemeClr val="tx2"/>
                </a:solidFill>
                <a:latin typeface="Tahoma" panose="020B0604030504040204" pitchFamily="34" charset="0"/>
                <a:ea typeface="楷体_GB2312" pitchFamily="49" charset="-122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kumimoji="1" sz="24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kumimoji="1" sz="2000" b="1">
                <a:solidFill>
                  <a:srgbClr val="FFFFFF"/>
                </a:solidFill>
                <a:latin typeface="Tahoma" panose="020B0604030504040204" pitchFamily="34" charset="0"/>
                <a:ea typeface="楷体_GB2312" pitchFamily="49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当</a:t>
            </a:r>
            <a:r>
              <a:rPr lang="en-US" altLang="zh-CN" sz="2400" b="0" i="1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-2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层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 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轨道电子数为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1~14 (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通式为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</a:t>
            </a:r>
            <a:r>
              <a:rPr lang="en-US" altLang="zh-CN" sz="2400" b="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1~14</a:t>
            </a:r>
            <a:r>
              <a:rPr lang="en-US" altLang="zh-CN" sz="2400" b="0" i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</a:t>
            </a:r>
            <a:r>
              <a:rPr lang="en-US" altLang="zh-CN" sz="2400" b="0" baseline="30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时，分为</a:t>
            </a:r>
            <a:r>
              <a:rPr lang="en-US" altLang="zh-CN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f</a:t>
            </a:r>
            <a:r>
              <a:rPr lang="zh-CN" altLang="en-US" sz="2400" b="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区</a:t>
            </a:r>
            <a:r>
              <a:rPr lang="zh-CN" altLang="en-US" sz="2400" b="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400" b="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11" name="Group 346"/>
          <p:cNvGraphicFramePr>
            <a:graphicFrameLocks noGrp="1"/>
          </p:cNvGraphicFramePr>
          <p:nvPr/>
        </p:nvGraphicFramePr>
        <p:xfrm>
          <a:off x="1671898" y="4215147"/>
          <a:ext cx="5529651" cy="1906539"/>
        </p:xfrm>
        <a:graphic>
          <a:graphicData uri="http://schemas.openxmlformats.org/drawingml/2006/table">
            <a:tbl>
              <a:tblPr/>
              <a:tblGrid>
                <a:gridCol w="389450"/>
                <a:gridCol w="48845"/>
                <a:gridCol w="439036"/>
                <a:gridCol w="1896763"/>
                <a:gridCol w="1031789"/>
                <a:gridCol w="1387046"/>
                <a:gridCol w="336722"/>
              </a:tblGrid>
              <a:tr h="342905"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 hMerge="1"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楷体_GB2312" pitchFamily="49" charset="-122"/>
                        </a:rPr>
                        <a:t>1s</a:t>
                      </a:r>
                      <a:r>
                        <a:rPr kumimoji="1" lang="en-US" altLang="zh-CN" sz="15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ahoma" panose="020B0604030504040204" pitchFamily="34" charset="0"/>
                          <a:ea typeface="楷体_GB2312" pitchFamily="49" charset="-122"/>
                        </a:rPr>
                        <a:t>2</a:t>
                      </a:r>
                      <a:endParaRPr kumimoji="1" lang="en-US" altLang="zh-CN" sz="1500" b="1" i="0" u="none" strike="noStrike" cap="none" normalizeH="0" baseline="30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ahoma" panose="020B0604030504040204" pitchFamily="34" charset="0"/>
                        <a:ea typeface="楷体_GB2312" pitchFamily="49" charset="-122"/>
                      </a:endParaRPr>
                    </a:p>
                  </a:txBody>
                  <a:tcPr marL="0" marR="0" marT="34292" marB="342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2905">
                <a:tc vMerge="1" gridSpan="2">
                  <a:tcPr/>
                </a:tc>
                <a:tc vMerge="1"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30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rowSpan="3"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 </a:t>
                      </a:r>
                      <a:r>
                        <a:rPr kumimoji="1" lang="en-US" altLang="zh-CN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en-US" altLang="zh-CN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1-6</a:t>
                      </a:r>
                      <a:endParaRPr kumimoji="1" lang="en-US" altLang="zh-CN" sz="18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P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区元素</a:t>
                      </a:r>
                      <a:endParaRPr kumimoji="1" lang="zh-CN" altLang="en-US" sz="1800" b="1" i="1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 hMerge="1">
                  <a:tcPr/>
                </a:tc>
              </a:tr>
              <a:tr h="672089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 </a:t>
                      </a:r>
                      <a:r>
                        <a:rPr kumimoji="1" lang="en-US" altLang="zh-CN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1-2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区元素</a:t>
                      </a:r>
                      <a:endParaRPr kumimoji="1" lang="zh-CN" altLang="en-US" sz="18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-1)d</a:t>
                      </a:r>
                      <a:r>
                        <a:rPr kumimoji="1" lang="en-US" altLang="zh-CN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1-8</a:t>
                      </a:r>
                      <a:r>
                        <a:rPr kumimoji="1" lang="en-US" altLang="zh-CN" sz="1800" b="1" i="1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18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endParaRPr kumimoji="1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</a:t>
                      </a:r>
                      <a:r>
                        <a:rPr kumimoji="1" lang="zh-CN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区元素</a:t>
                      </a:r>
                      <a:endParaRPr kumimoji="1" lang="zh-CN" altLang="en-US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A5E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-1)d</a:t>
                      </a:r>
                      <a:r>
                        <a:rPr kumimoji="1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10</a:t>
                      </a:r>
                      <a:br>
                        <a:rPr kumimoji="1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</a:br>
                      <a:r>
                        <a:rPr kumimoji="1" lang="en-US" altLang="zh-CN" sz="1800" b="1" i="1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1-2</a:t>
                      </a:r>
                      <a:endParaRPr kumimoji="1" lang="en-US" altLang="zh-CN" sz="1800" b="1" i="0" u="none" strike="noStrike" cap="none" normalizeH="0" baseline="3000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ds </a:t>
                      </a: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</a:t>
                      </a:r>
                      <a:b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</a:br>
                      <a:r>
                        <a:rPr kumimoji="1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元素</a:t>
                      </a:r>
                      <a:endParaRPr kumimoji="1" lang="zh-CN" altLang="en-US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BC4F"/>
                    </a:solidFill>
                  </a:tcPr>
                </a:tc>
                <a:tc vMerge="1" gridSpan="2">
                  <a:tcPr/>
                </a:tc>
                <a:tc vMerge="1" hMerge="1">
                  <a:tcPr/>
                </a:tc>
              </a:tr>
              <a:tr h="54864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endParaRPr kumimoji="1" lang="zh-CN" altLang="zh-CN" sz="1800" b="1" i="0" u="none" strike="noStrike" cap="none" normalizeH="0" baseline="3000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0" marR="0" marT="34292" marB="34292" anchor="ctr" horzOverflow="overflow">
                    <a:lnL cap="flat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/>
                </a:tc>
                <a:tc vMerge="1">
                  <a:tcPr/>
                </a:tc>
                <a:tc vMerge="1">
                  <a:tcPr/>
                </a:tc>
                <a:tc vMerge="1" gridSpan="2">
                  <a:tcPr/>
                </a:tc>
                <a:tc vMerge="1" hMerge="1">
                  <a:tcPr/>
                </a:tc>
              </a:tr>
            </a:tbl>
          </a:graphicData>
        </a:graphic>
      </p:graphicFrame>
      <p:graphicFrame>
        <p:nvGraphicFramePr>
          <p:cNvPr id="12" name="Group 344"/>
          <p:cNvGraphicFramePr>
            <a:graphicFrameLocks noGrp="1"/>
          </p:cNvGraphicFramePr>
          <p:nvPr/>
        </p:nvGraphicFramePr>
        <p:xfrm>
          <a:off x="2539538" y="6217087"/>
          <a:ext cx="2951018" cy="388620"/>
        </p:xfrm>
        <a:graphic>
          <a:graphicData uri="http://schemas.openxmlformats.org/drawingml/2006/table">
            <a:tbl>
              <a:tblPr/>
              <a:tblGrid>
                <a:gridCol w="2951018"/>
              </a:tblGrid>
              <a:tr h="38862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1" lang="en-US" altLang="zh-CN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(</a:t>
                      </a:r>
                      <a:r>
                        <a:rPr kumimoji="1" lang="en-US" altLang="zh-CN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-2)f</a:t>
                      </a:r>
                      <a:r>
                        <a:rPr kumimoji="1" lang="en-US" altLang="zh-CN" sz="21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1-14</a:t>
                      </a:r>
                      <a:r>
                        <a:rPr kumimoji="1" lang="en-US" altLang="zh-CN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n</a:t>
                      </a:r>
                      <a:r>
                        <a:rPr kumimoji="1" lang="en-US" altLang="zh-CN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s</a:t>
                      </a:r>
                      <a:r>
                        <a:rPr kumimoji="1" lang="en-US" altLang="zh-CN" sz="2100" b="1" i="0" u="none" strike="noStrike" cap="none" normalizeH="0" baseline="3000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2</a:t>
                      </a:r>
                      <a:r>
                        <a:rPr kumimoji="1" lang="en-US" altLang="zh-CN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    f</a:t>
                      </a:r>
                      <a:r>
                        <a:rPr kumimoji="1" lang="en-US" altLang="zh-CN" sz="2100" b="1" i="1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 </a:t>
                      </a:r>
                      <a:r>
                        <a:rPr kumimoji="1" lang="zh-CN" altLang="en-US" sz="2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楷体_GB2312" pitchFamily="49" charset="-122"/>
                        </a:rPr>
                        <a:t>区元素</a:t>
                      </a:r>
                      <a:endParaRPr kumimoji="1" lang="zh-CN" altLang="en-US" sz="21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楷体_GB2312" pitchFamily="49" charset="-122"/>
                      </a:endParaRPr>
                    </a:p>
                  </a:txBody>
                  <a:tcPr marL="68580" marR="68580" marT="34290" marB="34290" anchor="ctr" anchorCtr="1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C7C0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  <p:bldP spid="7" grpId="0" bldLvl="0" animBg="1" autoUpdateAnimBg="0"/>
      <p:bldP spid="8" grpId="0" bldLvl="0" animBg="1"/>
      <p:bldP spid="9" grpId="0" bldLvl="0" animBg="1" autoUpdateAnimBg="0"/>
      <p:bldP spid="10" grpId="0" bldLvl="0" animBg="1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797902"/>
            <a:ext cx="8575063" cy="8626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原子半径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范德华半径  </a:t>
            </a:r>
            <a:r>
              <a:rPr lang="en-US" altLang="zh-CN" sz="2400" dirty="0"/>
              <a:t>&gt;  </a:t>
            </a:r>
            <a:r>
              <a:rPr lang="zh-CN" altLang="en-US" sz="2400" dirty="0"/>
              <a:t>金属半径  </a:t>
            </a:r>
            <a:r>
              <a:rPr lang="en-US" altLang="zh-CN" sz="2400" dirty="0"/>
              <a:t>&gt;  </a:t>
            </a:r>
            <a:r>
              <a:rPr lang="zh-CN" altLang="en-US" sz="2400" dirty="0"/>
              <a:t>共价半径</a:t>
            </a:r>
            <a:endParaRPr lang="en-US" altLang="zh-CN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1666195"/>
            <a:ext cx="5283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电离能</a:t>
            </a:r>
            <a:r>
              <a:rPr lang="en-US" altLang="zh-CN" sz="2400" dirty="0"/>
              <a:t>(</a:t>
            </a:r>
            <a:r>
              <a:rPr lang="zh-CN" altLang="en-US" sz="2400" dirty="0"/>
              <a:t>第一电离能</a:t>
            </a:r>
            <a:r>
              <a:rPr lang="en-US" altLang="zh-CN" sz="2400" dirty="0"/>
              <a:t>)</a:t>
            </a:r>
            <a:r>
              <a:rPr lang="zh-CN" altLang="en-US" sz="2400" dirty="0"/>
              <a:t>和电子亲和能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212786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电负性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84468" y="2616013"/>
            <a:ext cx="5006440" cy="46166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原子半径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zh-CN" altLang="en-US" sz="2400" dirty="0">
                <a:solidFill>
                  <a:srgbClr val="FF0000"/>
                </a:solidFill>
              </a:rPr>
              <a:t>电离能</a:t>
            </a:r>
            <a:r>
              <a:rPr lang="en-US" altLang="zh-CN" sz="2400" dirty="0">
                <a:solidFill>
                  <a:srgbClr val="FF0000"/>
                </a:solidFill>
              </a:rPr>
              <a:t>\</a:t>
            </a:r>
            <a:r>
              <a:rPr lang="zh-CN" altLang="en-US" sz="2400" dirty="0">
                <a:solidFill>
                  <a:srgbClr val="FF0000"/>
                </a:solidFill>
              </a:rPr>
              <a:t>电负性的周期变化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0" y="0"/>
            <a:ext cx="5290908" cy="595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元素周期表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284468" y="3233203"/>
            <a:ext cx="1441208" cy="56604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化学键</a:t>
            </a:r>
            <a:endParaRPr lang="zh-CN" altLang="en-US" sz="3600" b="1" dirty="0">
              <a:solidFill>
                <a:srgbClr val="0000FF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62855" y="3220830"/>
            <a:ext cx="6896676" cy="83099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分子或晶体中原子</a:t>
            </a:r>
            <a:r>
              <a:rPr lang="en-US" altLang="zh-CN" sz="2400" dirty="0"/>
              <a:t>(</a:t>
            </a:r>
            <a:r>
              <a:rPr lang="zh-CN" altLang="en-US" sz="2400" dirty="0"/>
              <a:t>或基团</a:t>
            </a:r>
            <a:r>
              <a:rPr lang="en-US" altLang="zh-CN" sz="2400" dirty="0"/>
              <a:t>)</a:t>
            </a:r>
            <a:r>
              <a:rPr lang="zh-CN" altLang="en-US" sz="2400" dirty="0"/>
              <a:t>之间较强的相互作用。</a:t>
            </a:r>
            <a:r>
              <a:rPr lang="zh-CN" altLang="en-US" sz="2400" dirty="0">
                <a:solidFill>
                  <a:srgbClr val="0000FF"/>
                </a:solidFill>
              </a:rPr>
              <a:t>本质是电子云在空间的分布。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84468" y="4219725"/>
            <a:ext cx="8469444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化学键中的两个原子之间</a:t>
            </a:r>
            <a:r>
              <a:rPr lang="zh-CN" altLang="en-US" sz="2400" dirty="0">
                <a:solidFill>
                  <a:srgbClr val="0000FF"/>
                </a:solidFill>
              </a:rPr>
              <a:t>电负性</a:t>
            </a:r>
            <a:r>
              <a:rPr lang="zh-CN" altLang="en-US" sz="2400" dirty="0"/>
              <a:t>差大于</a:t>
            </a:r>
            <a:r>
              <a:rPr lang="en-US" altLang="zh-CN" sz="2400" dirty="0"/>
              <a:t>1.7</a:t>
            </a:r>
            <a:r>
              <a:rPr lang="zh-CN" altLang="en-US" sz="2400" dirty="0"/>
              <a:t>时，一般生成</a:t>
            </a:r>
            <a:r>
              <a:rPr lang="zh-CN" altLang="en-US" sz="2400" b="1" dirty="0">
                <a:solidFill>
                  <a:srgbClr val="0000FF"/>
                </a:solidFill>
              </a:rPr>
              <a:t>离子键</a:t>
            </a:r>
            <a:r>
              <a:rPr lang="zh-CN" altLang="en-US" sz="2400" dirty="0"/>
              <a:t>，小于</a:t>
            </a:r>
            <a:r>
              <a:rPr lang="en-US" altLang="zh-CN" sz="2400" dirty="0"/>
              <a:t>1.7</a:t>
            </a:r>
            <a:r>
              <a:rPr lang="zh-CN" altLang="en-US" sz="2400" dirty="0"/>
              <a:t>时一般生成</a:t>
            </a:r>
            <a:r>
              <a:rPr lang="zh-CN" altLang="en-US" sz="2400" b="1" dirty="0">
                <a:solidFill>
                  <a:srgbClr val="0000FF"/>
                </a:solidFill>
              </a:rPr>
              <a:t>共价键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1308750"/>
            <a:ext cx="8575063" cy="1552984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sz="2200" dirty="0"/>
              <a:t>本质      </a:t>
            </a:r>
            <a:r>
              <a:rPr lang="zh-CN" altLang="en-US" sz="2200" dirty="0">
                <a:solidFill>
                  <a:srgbClr val="FF0000"/>
                </a:solidFill>
              </a:rPr>
              <a:t>静电作用力 </a:t>
            </a:r>
            <a:endParaRPr lang="zh-CN" altLang="en-US" sz="22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zh-CN" altLang="en-US" sz="2200" dirty="0"/>
              <a:t>正负离子通过静电作用形成离子键 </a:t>
            </a:r>
            <a:endParaRPr lang="zh-CN" altLang="en-US" sz="2200" dirty="0"/>
          </a:p>
          <a:p>
            <a:pPr marL="0" indent="0">
              <a:buNone/>
            </a:pPr>
            <a:r>
              <a:rPr lang="zh-CN" altLang="en-US" sz="2200" dirty="0"/>
              <a:t>缺点：无法解释非金属单质的价键本质；无法解释电负性相差不大的原子形成分子的价键本质。</a:t>
            </a:r>
            <a:endParaRPr lang="zh-CN" altLang="en-US" sz="2200" dirty="0"/>
          </a:p>
        </p:txBody>
      </p:sp>
      <p:sp>
        <p:nvSpPr>
          <p:cNvPr id="5" name="矩形 4"/>
          <p:cNvSpPr/>
          <p:nvPr/>
        </p:nvSpPr>
        <p:spPr>
          <a:xfrm>
            <a:off x="284468" y="785529"/>
            <a:ext cx="20574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离子键理论 </a:t>
            </a:r>
            <a:endParaRPr lang="en-US" altLang="zh-CN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0" y="0"/>
            <a:ext cx="5290908" cy="595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化学键理论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4468" y="3429000"/>
            <a:ext cx="2057400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共价键理论 </a:t>
            </a:r>
            <a:endParaRPr lang="zh-CN" altLang="en-US" sz="16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内容占位符 3"/>
          <p:cNvSpPr txBox="1"/>
          <p:nvPr/>
        </p:nvSpPr>
        <p:spPr>
          <a:xfrm>
            <a:off x="284467" y="4026873"/>
            <a:ext cx="8575063" cy="8555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/>
              <a:t>共用电子对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共用电子会偏向电负性大的原子</a:t>
            </a:r>
            <a:endParaRPr lang="en-US" altLang="zh-CN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284466" y="4882444"/>
            <a:ext cx="85750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000" dirty="0"/>
              <a:t>缺点：无法解释非金属单质的价键本质；无法解释电负性相差不大的原子形成分子的价键本质。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7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5290908" cy="595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共价键理论 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8136" y="798689"/>
            <a:ext cx="283698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200" dirty="0"/>
              <a:t>共价键具有方向性</a:t>
            </a:r>
            <a:endParaRPr lang="zh-CN" altLang="en-US" sz="2200" dirty="0"/>
          </a:p>
        </p:txBody>
      </p:sp>
      <p:sp>
        <p:nvSpPr>
          <p:cNvPr id="10" name="文本框 9"/>
          <p:cNvSpPr txBox="1"/>
          <p:nvPr/>
        </p:nvSpPr>
        <p:spPr>
          <a:xfrm>
            <a:off x="278136" y="1321909"/>
            <a:ext cx="2836985" cy="43088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  <a:buClrTx/>
              <a:buSzTx/>
            </a:pPr>
            <a:r>
              <a:rPr lang="zh-CN" altLang="en-US" sz="2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共价键具有饱和性</a:t>
            </a:r>
            <a:endParaRPr lang="zh-CN" altLang="en-US" sz="2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4468" y="1845129"/>
            <a:ext cx="22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1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σ</a:t>
            </a:r>
            <a:r>
              <a:rPr kumimoji="1" lang="zh-CN" altLang="en-US" sz="1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键</a:t>
            </a:r>
            <a:r>
              <a:rPr kumimoji="1" lang="en-US" altLang="zh-CN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: s-s</a:t>
            </a:r>
            <a:r>
              <a:rPr kumimoji="1" lang="zh-CN" altLang="en-US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kumimoji="1"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s-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kumimoji="1"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kumimoji="1" lang="zh-CN" altLang="en-US" sz="1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endParaRPr kumimoji="1" lang="zh-CN" altLang="en-US" sz="1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4468" y="2331537"/>
            <a:ext cx="22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dirty="0">
                <a:solidFill>
                  <a:srgbClr val="FF0000"/>
                </a:solidFill>
              </a:rPr>
              <a:t>π</a:t>
            </a:r>
            <a:r>
              <a:rPr lang="zh-CN" altLang="en-US" dirty="0">
                <a:solidFill>
                  <a:srgbClr val="FF0000"/>
                </a:solidFill>
              </a:rPr>
              <a:t>键</a:t>
            </a:r>
            <a:r>
              <a:rPr lang="en-US" altLang="zh-CN" dirty="0"/>
              <a:t>:</a:t>
            </a:r>
            <a:r>
              <a:rPr kumimoji="1"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x</a:t>
            </a:r>
            <a:r>
              <a:rPr kumimoji="1" lang="zh-CN" altLang="en-US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、</a:t>
            </a:r>
            <a:r>
              <a:rPr kumimoji="1" lang="en-US" altLang="zh-CN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kumimoji="1" lang="en-US" altLang="zh-CN" b="1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-p</a:t>
            </a:r>
            <a:r>
              <a:rPr kumimoji="1" lang="en-US" altLang="zh-CN" b="1" baseline="-25000" dirty="0" err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z</a:t>
            </a:r>
            <a:r>
              <a:rPr lang="zh-CN" altLang="en-US" dirty="0"/>
              <a:t> </a:t>
            </a:r>
            <a:endParaRPr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2341868" y="2377990"/>
            <a:ext cx="1115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284468" y="2817946"/>
            <a:ext cx="2238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l-GR" altLang="zh-CN" dirty="0"/>
              <a:t>δ</a:t>
            </a:r>
            <a:r>
              <a:rPr lang="zh-CN" altLang="en-US" dirty="0"/>
              <a:t>键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84468" y="3187330"/>
            <a:ext cx="221119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正常共价键</a:t>
            </a:r>
            <a:endParaRPr lang="en-US" sz="2400" dirty="0"/>
          </a:p>
        </p:txBody>
      </p:sp>
      <p:sp>
        <p:nvSpPr>
          <p:cNvPr id="20" name="文本框 19"/>
          <p:cNvSpPr txBox="1"/>
          <p:nvPr/>
        </p:nvSpPr>
        <p:spPr>
          <a:xfrm>
            <a:off x="284468" y="3712304"/>
            <a:ext cx="2211194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配位</a:t>
            </a:r>
            <a:r>
              <a:rPr lang="zh-CN" altLang="en-US" sz="2400" dirty="0"/>
              <a:t>共价键</a:t>
            </a:r>
            <a:endParaRPr lang="en-US" sz="24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453923" y="3796067"/>
            <a:ext cx="11154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例如</a:t>
            </a:r>
            <a:r>
              <a:rPr lang="en-US" altLang="zh-CN" dirty="0"/>
              <a:t>CO</a:t>
            </a:r>
            <a:endParaRPr lang="zh-CN" altLang="en-US" baseline="-25000" dirty="0"/>
          </a:p>
        </p:txBody>
      </p:sp>
      <p:sp>
        <p:nvSpPr>
          <p:cNvPr id="22" name="Rectangle 2"/>
          <p:cNvSpPr txBox="1">
            <a:spLocks noChangeArrowheads="1"/>
          </p:cNvSpPr>
          <p:nvPr/>
        </p:nvSpPr>
        <p:spPr>
          <a:xfrm>
            <a:off x="284468" y="4253147"/>
            <a:ext cx="2438152" cy="38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共价键的键能</a:t>
            </a:r>
            <a:endParaRPr lang="zh-CN" altLang="en-US" sz="20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284468" y="4714812"/>
            <a:ext cx="2438152" cy="38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defPPr>
              <a:defRPr lang="zh-CN"/>
            </a:defPPr>
            <a:lvl1pPr algn="ctr" defTabSz="685800"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/>
              <a:t>共价键的键长</a:t>
            </a:r>
            <a:endParaRPr lang="zh-CN" altLang="en-US" dirty="0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284468" y="5178805"/>
            <a:ext cx="2438152" cy="3848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共价键的键角</a:t>
            </a:r>
            <a:endParaRPr lang="zh-CN" altLang="en-US" sz="2000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468" y="5563615"/>
            <a:ext cx="3180623" cy="10772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杂化轨道</a:t>
            </a:r>
            <a:r>
              <a:rPr lang="zh-CN" altLang="en-US" sz="2000" dirty="0">
                <a:solidFill>
                  <a:srgbClr val="FF0000"/>
                </a:solidFill>
              </a:rPr>
              <a:t>：</a:t>
            </a:r>
            <a:r>
              <a:rPr lang="en-US" altLang="zh-CN" sz="2000" dirty="0" err="1"/>
              <a:t>sp</a:t>
            </a:r>
            <a:r>
              <a:rPr lang="zh-CN" altLang="en-US" sz="2000" dirty="0"/>
              <a:t>杂化、</a:t>
            </a:r>
            <a:r>
              <a:rPr lang="en-US" altLang="zh-CN" sz="2000" dirty="0"/>
              <a:t>sp2</a:t>
            </a:r>
            <a:r>
              <a:rPr lang="zh-CN" altLang="en-US" sz="2000" dirty="0"/>
              <a:t>杂化、</a:t>
            </a:r>
            <a:r>
              <a:rPr lang="en-US" altLang="zh-CN" sz="2000" dirty="0"/>
              <a:t>sp3</a:t>
            </a:r>
            <a:r>
              <a:rPr lang="zh-CN" altLang="en-US" sz="2000" dirty="0"/>
              <a:t>等性杂化、</a:t>
            </a:r>
            <a:r>
              <a:rPr lang="en-US" altLang="zh-CN" sz="2000" dirty="0"/>
              <a:t>sp3</a:t>
            </a:r>
            <a:r>
              <a:rPr lang="zh-CN" altLang="en-US" sz="2000" dirty="0"/>
              <a:t>不等性杂化</a:t>
            </a:r>
            <a:endParaRPr lang="zh-CN" altLang="en-US" sz="2000" dirty="0"/>
          </a:p>
        </p:txBody>
      </p:sp>
      <p:pic>
        <p:nvPicPr>
          <p:cNvPr id="27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3339296" y="798689"/>
            <a:ext cx="5779400" cy="561470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  <p:bldP spid="22" grpId="0" bldLvl="0" animBg="1"/>
      <p:bldP spid="23" grpId="0" bldLvl="0" animBg="1"/>
      <p:bldP spid="24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785529"/>
            <a:ext cx="8575063" cy="422382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分子轨道理论</a:t>
            </a:r>
            <a:endParaRPr lang="zh-CN" altLang="en-US" sz="2400" dirty="0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5290908" cy="59531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zh-CN"/>
            </a:defPPr>
            <a:lvl1pPr>
              <a:lnSpc>
                <a:spcPct val="100000"/>
              </a:lnSpc>
              <a:spcBef>
                <a:spcPct val="0"/>
              </a:spcBef>
              <a:buNone/>
              <a:defRPr sz="300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j-cs"/>
              </a:defRPr>
            </a:lvl1pPr>
          </a:lstStyle>
          <a:p>
            <a:r>
              <a:rPr lang="zh-CN" altLang="en-US" dirty="0">
                <a:solidFill>
                  <a:srgbClr val="0000FF"/>
                </a:solidFill>
              </a:rPr>
              <a:t>分子轨道与分子间作用力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468" y="1229951"/>
            <a:ext cx="1730599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分子的极性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90951" y="1270066"/>
            <a:ext cx="5140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在分子中，若正、负电荷重心是否重合于同一点。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06590" y="1951704"/>
            <a:ext cx="12657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偶极矩</a:t>
            </a:r>
            <a:endParaRPr lang="zh-CN" altLang="en-US" sz="2400" dirty="0"/>
          </a:p>
        </p:txBody>
      </p:sp>
      <p:grpSp>
        <p:nvGrpSpPr>
          <p:cNvPr id="12" name="Group 4"/>
          <p:cNvGrpSpPr/>
          <p:nvPr/>
        </p:nvGrpSpPr>
        <p:grpSpPr bwMode="auto">
          <a:xfrm>
            <a:off x="1772356" y="1819152"/>
            <a:ext cx="1509251" cy="1108610"/>
            <a:chOff x="3001" y="1704"/>
            <a:chExt cx="1763" cy="1295"/>
          </a:xfrm>
          <a:noFill/>
        </p:grpSpPr>
        <p:graphicFrame>
          <p:nvGraphicFramePr>
            <p:cNvPr id="13" name="Object 5"/>
            <p:cNvGraphicFramePr>
              <a:graphicFrameLocks noChangeAspect="1"/>
            </p:cNvGraphicFramePr>
            <p:nvPr/>
          </p:nvGraphicFramePr>
          <p:xfrm>
            <a:off x="3001" y="1704"/>
            <a:ext cx="1716" cy="96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" name="位图图像" r:id="rId1" imgW="1704975" imgH="781050" progId="Paint.Picture">
                    <p:embed/>
                  </p:oleObj>
                </mc:Choice>
                <mc:Fallback>
                  <p:oleObj name="位图图像" r:id="rId1" imgW="1704975" imgH="781050" progId="Paint.Picture">
                    <p:embed/>
                    <p:pic>
                      <p:nvPicPr>
                        <p:cNvPr id="0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1" y="1704"/>
                          <a:ext cx="1716" cy="96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Oval 6"/>
            <p:cNvSpPr>
              <a:spLocks noChangeArrowheads="1"/>
            </p:cNvSpPr>
            <p:nvPr/>
          </p:nvSpPr>
          <p:spPr bwMode="auto">
            <a:xfrm>
              <a:off x="3379" y="2171"/>
              <a:ext cx="68" cy="6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Symbol" panose="05050102010706020507" pitchFamily="18" charset="2"/>
                <a:buNone/>
              </a:pPr>
              <a:endParaRPr lang="zh-CN" altLang="en-US" sz="2100">
                <a:latin typeface="Times New Roman" panose="02020603050405020304" pitchFamily="18" charset="0"/>
              </a:endParaRPr>
            </a:p>
          </p:txBody>
        </p:sp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4410" y="2171"/>
              <a:ext cx="68" cy="68"/>
            </a:xfrm>
            <a:prstGeom prst="ellipse">
              <a:avLst/>
            </a:prstGeom>
            <a:grpFill/>
            <a:ln w="9525">
              <a:solidFill>
                <a:schemeClr val="tx1"/>
              </a:solidFill>
              <a:round/>
            </a:ln>
          </p:spPr>
          <p:txBody>
            <a:bodyPr wrap="none" anchor="ctr"/>
            <a:lstStyle>
              <a:lvl1pPr eaLnBrk="0" hangingPunct="0"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buFont typeface="Symbol" panose="05050102010706020507" pitchFamily="18" charset="2"/>
                <a:buNone/>
              </a:pPr>
              <a:endParaRPr lang="zh-CN" altLang="en-US" sz="2100">
                <a:latin typeface="Times New Roman" panose="02020603050405020304" pitchFamily="18" charset="0"/>
              </a:endParaRPr>
            </a:p>
          </p:txBody>
        </p:sp>
        <p:grpSp>
          <p:nvGrpSpPr>
            <p:cNvPr id="16" name="Group 8"/>
            <p:cNvGrpSpPr/>
            <p:nvPr/>
          </p:nvGrpSpPr>
          <p:grpSpPr bwMode="auto">
            <a:xfrm>
              <a:off x="3412" y="2205"/>
              <a:ext cx="0" cy="680"/>
              <a:chOff x="3412" y="2115"/>
              <a:chExt cx="0" cy="680"/>
            </a:xfrm>
            <a:grpFill/>
          </p:grpSpPr>
          <p:sp>
            <p:nvSpPr>
              <p:cNvPr id="29" name="Line 9"/>
              <p:cNvSpPr>
                <a:spLocks noChangeShapeType="1"/>
              </p:cNvSpPr>
              <p:nvPr/>
            </p:nvSpPr>
            <p:spPr bwMode="auto">
              <a:xfrm>
                <a:off x="3412" y="2115"/>
                <a:ext cx="0" cy="31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30" name="Line 10"/>
              <p:cNvSpPr>
                <a:spLocks noChangeShapeType="1"/>
              </p:cNvSpPr>
              <p:nvPr/>
            </p:nvSpPr>
            <p:spPr bwMode="auto">
              <a:xfrm>
                <a:off x="3412" y="2432"/>
                <a:ext cx="0" cy="3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  <p:grpSp>
          <p:nvGrpSpPr>
            <p:cNvPr id="17" name="Group 11"/>
            <p:cNvGrpSpPr/>
            <p:nvPr/>
          </p:nvGrpSpPr>
          <p:grpSpPr bwMode="auto">
            <a:xfrm>
              <a:off x="4446" y="2226"/>
              <a:ext cx="0" cy="680"/>
              <a:chOff x="3412" y="2115"/>
              <a:chExt cx="0" cy="680"/>
            </a:xfrm>
            <a:grpFill/>
          </p:grpSpPr>
          <p:sp>
            <p:nvSpPr>
              <p:cNvPr id="27" name="Line 12"/>
              <p:cNvSpPr>
                <a:spLocks noChangeShapeType="1"/>
              </p:cNvSpPr>
              <p:nvPr/>
            </p:nvSpPr>
            <p:spPr bwMode="auto">
              <a:xfrm>
                <a:off x="3412" y="2115"/>
                <a:ext cx="0" cy="317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dash"/>
                <a:round/>
              </a:ln>
            </p:spPr>
            <p:txBody>
              <a:bodyPr/>
              <a:lstStyle/>
              <a:p>
                <a:endParaRPr lang="zh-CN" altLang="en-US" sz="1350"/>
              </a:p>
            </p:txBody>
          </p:sp>
          <p:sp>
            <p:nvSpPr>
              <p:cNvPr id="28" name="Line 13"/>
              <p:cNvSpPr>
                <a:spLocks noChangeShapeType="1"/>
              </p:cNvSpPr>
              <p:nvPr/>
            </p:nvSpPr>
            <p:spPr bwMode="auto">
              <a:xfrm>
                <a:off x="3412" y="2432"/>
                <a:ext cx="0" cy="363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round/>
              </a:ln>
            </p:spPr>
            <p:txBody>
              <a:bodyPr/>
              <a:lstStyle/>
              <a:p>
                <a:endParaRPr lang="zh-CN" altLang="en-US" sz="1350"/>
              </a:p>
            </p:txBody>
          </p:sp>
        </p:grpSp>
        <p:sp>
          <p:nvSpPr>
            <p:cNvPr id="18" name="Line 14"/>
            <p:cNvSpPr>
              <a:spLocks noChangeShapeType="1"/>
            </p:cNvSpPr>
            <p:nvPr/>
          </p:nvSpPr>
          <p:spPr bwMode="auto">
            <a:xfrm>
              <a:off x="3424" y="2794"/>
              <a:ext cx="998" cy="0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zh-CN" altLang="en-US" sz="1350"/>
            </a:p>
          </p:txBody>
        </p:sp>
        <p:graphicFrame>
          <p:nvGraphicFramePr>
            <p:cNvPr id="19" name="Object 15"/>
            <p:cNvGraphicFramePr>
              <a:graphicFrameLocks noChangeAspect="1"/>
            </p:cNvGraphicFramePr>
            <p:nvPr/>
          </p:nvGraphicFramePr>
          <p:xfrm>
            <a:off x="3787" y="2658"/>
            <a:ext cx="300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" name="位图图像" r:id="rId3" imgW="476250" imgH="314325" progId="Paint.Picture">
                    <p:embed/>
                  </p:oleObj>
                </mc:Choice>
                <mc:Fallback>
                  <p:oleObj name="位图图像" r:id="rId3" imgW="476250" imgH="314325" progId="Paint.Picture">
                    <p:embed/>
                    <p:pic>
                      <p:nvPicPr>
                        <p:cNvPr id="0" name="Object 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7" y="2658"/>
                          <a:ext cx="300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" name="Text Box 16"/>
            <p:cNvSpPr txBox="1">
              <a:spLocks noChangeArrowheads="1"/>
            </p:cNvSpPr>
            <p:nvPr/>
          </p:nvSpPr>
          <p:spPr bwMode="auto">
            <a:xfrm>
              <a:off x="3787" y="2568"/>
              <a:ext cx="294" cy="43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Tx/>
                <a:buSzTx/>
                <a:buFontTx/>
                <a:buNone/>
              </a:pPr>
              <a:r>
                <a:rPr lang="en-US" altLang="zh-CN" sz="1800" i="1" dirty="0">
                  <a:solidFill>
                    <a:schemeClr val="tx2"/>
                  </a:solidFill>
                  <a:latin typeface="Times New Roman" panose="02020603050405020304" pitchFamily="18" charset="0"/>
                  <a:ea typeface="幼圆" panose="02010509060101010101" pitchFamily="49" charset="-122"/>
                </a:rPr>
                <a:t>d</a:t>
              </a:r>
              <a:endParaRPr lang="en-US" altLang="zh-CN" sz="1800" i="1" dirty="0">
                <a:solidFill>
                  <a:schemeClr val="tx2"/>
                </a:solidFill>
                <a:latin typeface="Times New Roman" panose="02020603050405020304" pitchFamily="18" charset="0"/>
                <a:ea typeface="幼圆" panose="02010509060101010101" pitchFamily="49" charset="-122"/>
              </a:endParaRPr>
            </a:p>
          </p:txBody>
        </p:sp>
        <p:grpSp>
          <p:nvGrpSpPr>
            <p:cNvPr id="21" name="Group 17"/>
            <p:cNvGrpSpPr/>
            <p:nvPr/>
          </p:nvGrpSpPr>
          <p:grpSpPr bwMode="auto">
            <a:xfrm>
              <a:off x="3188" y="1794"/>
              <a:ext cx="545" cy="525"/>
              <a:chOff x="521" y="2828"/>
              <a:chExt cx="545" cy="525"/>
            </a:xfrm>
            <a:grpFill/>
          </p:grpSpPr>
          <p:sp>
            <p:nvSpPr>
              <p:cNvPr id="25" name="Text Box 18"/>
              <p:cNvSpPr txBox="1">
                <a:spLocks noChangeArrowheads="1"/>
              </p:cNvSpPr>
              <p:nvPr/>
            </p:nvSpPr>
            <p:spPr bwMode="auto">
              <a:xfrm>
                <a:off x="521" y="2886"/>
                <a:ext cx="363" cy="4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dirty="0">
                    <a:latin typeface="Times New Roman" panose="02020603050405020304" pitchFamily="18" charset="0"/>
                    <a:ea typeface="幼圆" panose="02010509060101010101" pitchFamily="49" charset="-122"/>
                  </a:rPr>
                  <a:t>+</a:t>
                </a:r>
                <a:endParaRPr lang="en-US" altLang="zh-CN" sz="2000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26" name="Text Box 19"/>
              <p:cNvSpPr txBox="1">
                <a:spLocks noChangeArrowheads="1"/>
              </p:cNvSpPr>
              <p:nvPr/>
            </p:nvSpPr>
            <p:spPr bwMode="auto">
              <a:xfrm>
                <a:off x="703" y="2828"/>
                <a:ext cx="363" cy="46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2000" i="1" dirty="0">
                    <a:latin typeface="Times New Roman" panose="02020603050405020304" pitchFamily="18" charset="0"/>
                    <a:ea typeface="幼圆" panose="02010509060101010101" pitchFamily="49" charset="-122"/>
                  </a:rPr>
                  <a:t>q</a:t>
                </a:r>
                <a:endParaRPr lang="en-US" altLang="zh-CN" sz="2000" i="1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  <p:grpSp>
          <p:nvGrpSpPr>
            <p:cNvPr id="22" name="Group 20"/>
            <p:cNvGrpSpPr/>
            <p:nvPr/>
          </p:nvGrpSpPr>
          <p:grpSpPr bwMode="auto">
            <a:xfrm>
              <a:off x="4231" y="1748"/>
              <a:ext cx="533" cy="517"/>
              <a:chOff x="1441" y="2392"/>
              <a:chExt cx="533" cy="517"/>
            </a:xfrm>
            <a:grpFill/>
          </p:grpSpPr>
          <p:sp>
            <p:nvSpPr>
              <p:cNvPr id="23" name="Text Box 21"/>
              <p:cNvSpPr txBox="1">
                <a:spLocks noChangeArrowheads="1"/>
              </p:cNvSpPr>
              <p:nvPr/>
            </p:nvSpPr>
            <p:spPr bwMode="auto">
              <a:xfrm>
                <a:off x="1441" y="2392"/>
                <a:ext cx="363" cy="4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dirty="0">
                    <a:latin typeface="Times New Roman" panose="02020603050405020304" pitchFamily="18" charset="0"/>
                    <a:ea typeface="幼圆" panose="02010509060101010101" pitchFamily="49" charset="-122"/>
                  </a:rPr>
                  <a:t>_</a:t>
                </a:r>
                <a:endParaRPr lang="en-US" altLang="zh-CN" sz="2700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  <p:sp>
            <p:nvSpPr>
              <p:cNvPr id="24" name="Text Box 22"/>
              <p:cNvSpPr txBox="1">
                <a:spLocks noChangeArrowheads="1"/>
              </p:cNvSpPr>
              <p:nvPr/>
            </p:nvSpPr>
            <p:spPr bwMode="auto">
              <a:xfrm>
                <a:off x="1611" y="2478"/>
                <a:ext cx="363" cy="43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>
                    <a:latin typeface="Times New Roman" panose="02020603050405020304" pitchFamily="18" charset="0"/>
                    <a:ea typeface="幼圆" panose="02010509060101010101" pitchFamily="49" charset="-122"/>
                  </a:rPr>
                  <a:t>q</a:t>
                </a:r>
                <a:endParaRPr lang="en-US" altLang="zh-CN" sz="1800" i="1" dirty="0">
                  <a:latin typeface="Times New Roman" panose="02020603050405020304" pitchFamily="18" charset="0"/>
                  <a:ea typeface="幼圆" panose="02010509060101010101" pitchFamily="49" charset="-122"/>
                </a:endParaRPr>
              </a:p>
            </p:txBody>
          </p:sp>
        </p:grpSp>
      </p:grpSp>
      <p:sp>
        <p:nvSpPr>
          <p:cNvPr id="32" name="文本框 31"/>
          <p:cNvSpPr txBox="1"/>
          <p:nvPr/>
        </p:nvSpPr>
        <p:spPr>
          <a:xfrm>
            <a:off x="3584175" y="1988121"/>
            <a:ext cx="987825" cy="394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 </a:t>
            </a:r>
            <a:r>
              <a:rPr lang="en-US" altLang="zh-CN" sz="1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q </a:t>
            </a:r>
            <a:r>
              <a:rPr lang="en-US" altLang="zh-CN" sz="18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 </a:t>
            </a:r>
            <a:r>
              <a:rPr lang="en-US" altLang="zh-CN" sz="1800" b="1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endParaRPr lang="en-US" altLang="zh-CN" sz="1800" b="1" i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737299" y="2013705"/>
            <a:ext cx="2474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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≠ </a:t>
            </a:r>
            <a:r>
              <a:rPr lang="en-US" altLang="zh-CN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sz="18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，表示极性分子；</a:t>
            </a:r>
            <a:endParaRPr lang="zh-CN" altLang="en-US" sz="18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84468" y="3133025"/>
            <a:ext cx="8575064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400" dirty="0"/>
              <a:t>多原子分子的极性取决于</a:t>
            </a:r>
            <a:r>
              <a:rPr lang="zh-CN" altLang="en-US" sz="2400" dirty="0">
                <a:solidFill>
                  <a:srgbClr val="0000FF"/>
                </a:solidFill>
              </a:rPr>
              <a:t>键的极性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0000FF"/>
                </a:solidFill>
              </a:rPr>
              <a:t>分子空间构型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84468" y="3722075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相似相溶原则</a:t>
            </a:r>
            <a:endParaRPr lang="zh-CN" altLang="en-US" sz="2400" dirty="0"/>
          </a:p>
        </p:txBody>
      </p:sp>
      <p:sp>
        <p:nvSpPr>
          <p:cNvPr id="42" name="文本框 41"/>
          <p:cNvSpPr txBox="1"/>
          <p:nvPr/>
        </p:nvSpPr>
        <p:spPr>
          <a:xfrm>
            <a:off x="284468" y="4270748"/>
            <a:ext cx="3386853" cy="461665"/>
          </a:xfrm>
          <a:prstGeom prst="rect">
            <a:avLst/>
          </a:prstGeom>
          <a:solidFill>
            <a:srgbClr val="FF9999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/>
              <a:t>分子间作用力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范德华力</a:t>
            </a:r>
            <a:r>
              <a:rPr lang="en-US" altLang="zh-CN" sz="2400" b="1" dirty="0"/>
              <a:t>)</a:t>
            </a:r>
            <a:endParaRPr lang="zh-CN" altLang="en-US" sz="2400" b="1" dirty="0"/>
          </a:p>
        </p:txBody>
      </p:sp>
      <p:sp>
        <p:nvSpPr>
          <p:cNvPr id="43" name="矩形 42"/>
          <p:cNvSpPr/>
          <p:nvPr/>
        </p:nvSpPr>
        <p:spPr>
          <a:xfrm>
            <a:off x="4139767" y="3567023"/>
            <a:ext cx="110799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色散力</a:t>
            </a: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just">
              <a:buFontTx/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algn="just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诱导力</a:t>
            </a:r>
            <a:endParaRPr lang="en-US" altLang="zh-CN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pPr algn="just">
              <a:buFontTx/>
              <a:buNone/>
            </a:pPr>
            <a:endParaRPr lang="en-US" altLang="zh-CN" sz="2400" b="1" dirty="0">
              <a:solidFill>
                <a:srgbClr val="FF0000"/>
              </a:solidFill>
            </a:endParaRPr>
          </a:p>
          <a:p>
            <a:pPr algn="just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  <a:highlight>
                  <a:srgbClr val="FFFF00"/>
                </a:highlight>
              </a:rPr>
              <a:t>取向力</a:t>
            </a:r>
            <a:endParaRPr lang="zh-CN" altLang="en-US" sz="24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sp>
        <p:nvSpPr>
          <p:cNvPr id="44" name="左大括号 43"/>
          <p:cNvSpPr/>
          <p:nvPr/>
        </p:nvSpPr>
        <p:spPr>
          <a:xfrm>
            <a:off x="3741421" y="3748603"/>
            <a:ext cx="328246" cy="1555262"/>
          </a:xfrm>
          <a:prstGeom prst="leftBrac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5191478" y="5121957"/>
            <a:ext cx="366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极性分子之间的相互作用力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191478" y="3657889"/>
            <a:ext cx="36680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非极性分子之间的相互作用</a:t>
            </a:r>
            <a:r>
              <a:rPr lang="en-US" altLang="zh-CN" dirty="0"/>
              <a:t>,</a:t>
            </a:r>
            <a:r>
              <a:rPr lang="zh-CN" altLang="en-US" dirty="0">
                <a:solidFill>
                  <a:srgbClr val="FF0000"/>
                </a:solidFill>
              </a:rPr>
              <a:t>瞬时偶极</a:t>
            </a:r>
            <a:r>
              <a:rPr lang="zh-CN" altLang="en-US" dirty="0"/>
              <a:t>间产生的相互作用力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5191478" y="4369730"/>
            <a:ext cx="3668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在外电场影响下发生的偶极 </a:t>
            </a:r>
            <a:endParaRPr lang="zh-CN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321336" y="5633400"/>
            <a:ext cx="84902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化学性质相似的</a:t>
            </a: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同类分子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分子量越大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色散力越大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21336" y="6063786"/>
            <a:ext cx="8490260" cy="4001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分子中的</a:t>
            </a:r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原子数越多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原子半径越大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，色散力越大。</a:t>
            </a:r>
            <a:endParaRPr lang="zh-CN" altLang="en-US" sz="2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 bldLvl="0" animBg="1"/>
      <p:bldP spid="51" grpId="0" bldLvl="0" animBg="1"/>
      <p:bldP spid="52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反应进度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84468" y="781899"/>
            <a:ext cx="2044229" cy="402996"/>
          </a:xfrm>
          <a:prstGeom prst="rect">
            <a:avLst/>
          </a:prstGeom>
          <a:solidFill>
            <a:schemeClr val="bg2"/>
          </a:solidFill>
        </p:spPr>
        <p:txBody>
          <a:bodyPr>
            <a:no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800" dirty="0">
                <a:solidFill>
                  <a:srgbClr val="0000FF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化学计量数</a:t>
            </a:r>
            <a:endParaRPr lang="zh-CN" altLang="en-US" sz="2800" dirty="0">
              <a:solidFill>
                <a:srgbClr val="0000FF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Object 4"/>
              <p:cNvSpPr txBox="1"/>
              <p:nvPr/>
            </p:nvSpPr>
            <p:spPr bwMode="auto">
              <a:xfrm>
                <a:off x="2567789" y="679029"/>
                <a:ext cx="1665339" cy="439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𝜈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0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</m:e>
                      </m:nary>
                      <m:r>
                        <m:rPr>
                          <m:sty m:val="p"/>
                        </m:rPr>
                        <a:rPr lang="en-US" sz="2000" i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67789" y="679029"/>
                <a:ext cx="1665339" cy="439737"/>
              </a:xfrm>
              <a:prstGeom prst="rect">
                <a:avLst/>
              </a:prstGeom>
              <a:blipFill rotWithShape="1">
                <a:blip r:embed="rId1"/>
                <a:stretch>
                  <a:fillRect l="-29" t="-49" r="13" b="-6428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248483" y="1756163"/>
            <a:ext cx="3742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/>
              <a:t>反应进度</a:t>
            </a:r>
            <a:r>
              <a:rPr lang="el-GR" altLang="zh-CN" sz="2400" dirty="0"/>
              <a:t>ξ</a:t>
            </a:r>
            <a:endParaRPr lang="zh-CN" altLang="en-US" sz="2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284468" y="2571476"/>
            <a:ext cx="46386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盖斯</a:t>
            </a:r>
            <a:r>
              <a:rPr lang="en-US" altLang="zh-CN" sz="2400" b="1" dirty="0">
                <a:solidFill>
                  <a:srgbClr val="0000FF"/>
                </a:solidFill>
              </a:rPr>
              <a:t>(Hess)</a:t>
            </a:r>
            <a:r>
              <a:rPr lang="zh-CN" altLang="en-US" sz="2400" b="1" dirty="0">
                <a:solidFill>
                  <a:srgbClr val="0000FF"/>
                </a:solidFill>
              </a:rPr>
              <a:t>定律</a:t>
            </a:r>
            <a:endParaRPr lang="zh-CN" altLang="en-US" sz="2400" b="1" dirty="0">
              <a:solidFill>
                <a:srgbClr val="0000FF"/>
              </a:solidFill>
            </a:endParaRPr>
          </a:p>
        </p:txBody>
      </p:sp>
      <p:grpSp>
        <p:nvGrpSpPr>
          <p:cNvPr id="12" name="Group 6"/>
          <p:cNvGrpSpPr/>
          <p:nvPr/>
        </p:nvGrpSpPr>
        <p:grpSpPr bwMode="auto">
          <a:xfrm>
            <a:off x="1978141" y="4389020"/>
            <a:ext cx="3339032" cy="798910"/>
            <a:chOff x="1563" y="2761"/>
            <a:chExt cx="2734" cy="671"/>
          </a:xfrm>
        </p:grpSpPr>
        <p:sp>
          <p:nvSpPr>
            <p:cNvPr id="13" name="Oval 7"/>
            <p:cNvSpPr>
              <a:spLocks noChangeArrowheads="1"/>
            </p:cNvSpPr>
            <p:nvPr/>
          </p:nvSpPr>
          <p:spPr bwMode="auto">
            <a:xfrm>
              <a:off x="1563" y="2762"/>
              <a:ext cx="2734" cy="67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00FF99"/>
                </a:gs>
              </a:gsLst>
              <a:lin ang="18900000" scaled="1"/>
            </a:gradFill>
            <a:ln w="28575" cap="sq">
              <a:solidFill>
                <a:srgbClr val="009900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kumimoji="1" lang="zh-CN" altLang="en-US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Object 8"/>
                <p:cNvSpPr txBox="1"/>
                <p:nvPr/>
              </p:nvSpPr>
              <p:spPr bwMode="auto">
                <a:xfrm>
                  <a:off x="1956" y="2761"/>
                  <a:ext cx="2092" cy="552"/>
                </a:xfrm>
                <a:prstGeom prst="rect">
                  <a:avLst/>
                </a:prstGeom>
                <a:noFill/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CO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)+</m:t>
                        </m:r>
                        <m:f>
                          <m:f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O</m:t>
                            </m:r>
                          </m:e>
                          <m:sub>
                            <m: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g</m:t>
                        </m:r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)  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14" name="Object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56" y="2761"/>
                  <a:ext cx="2092" cy="552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Line 9"/>
          <p:cNvSpPr>
            <a:spLocks noChangeShapeType="1"/>
          </p:cNvSpPr>
          <p:nvPr/>
        </p:nvSpPr>
        <p:spPr bwMode="auto">
          <a:xfrm>
            <a:off x="3283302" y="3536643"/>
            <a:ext cx="1824038" cy="0"/>
          </a:xfrm>
          <a:prstGeom prst="line">
            <a:avLst/>
          </a:prstGeom>
          <a:noFill/>
          <a:ln w="38100" cap="sq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Object 10"/>
              <p:cNvSpPr txBox="1"/>
              <p:nvPr/>
            </p:nvSpPr>
            <p:spPr bwMode="auto">
              <a:xfrm>
                <a:off x="3418977" y="2755215"/>
                <a:ext cx="1261883" cy="460375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18977" y="2755215"/>
                <a:ext cx="1261883" cy="460375"/>
              </a:xfrm>
              <a:prstGeom prst="rect">
                <a:avLst/>
              </a:prstGeom>
              <a:blipFill rotWithShape="1">
                <a:blip r:embed="rId3"/>
                <a:stretch>
                  <a:fillRect l="-11" t="-127" r="22" b="12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Object 11"/>
              <p:cNvSpPr txBox="1"/>
              <p:nvPr/>
            </p:nvSpPr>
            <p:spPr bwMode="auto">
              <a:xfrm>
                <a:off x="374400" y="3992485"/>
                <a:ext cx="1198928" cy="566145"/>
              </a:xfrm>
              <a:prstGeom prst="rect">
                <a:avLst/>
              </a:prstGeom>
              <a:solidFill>
                <a:srgbClr val="00FF99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400" y="3992485"/>
                <a:ext cx="1198928" cy="566145"/>
              </a:xfrm>
              <a:prstGeom prst="rect">
                <a:avLst/>
              </a:prstGeom>
              <a:blipFill rotWithShape="1">
                <a:blip r:embed="rId4"/>
                <a:stretch>
                  <a:fillRect l="-32" t="-42" r="36" b="10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Object 12"/>
              <p:cNvSpPr txBox="1"/>
              <p:nvPr/>
            </p:nvSpPr>
            <p:spPr bwMode="auto">
              <a:xfrm>
                <a:off x="5613515" y="4103017"/>
                <a:ext cx="1269193" cy="442913"/>
              </a:xfrm>
              <a:prstGeom prst="rect">
                <a:avLst/>
              </a:prstGeom>
              <a:solidFill>
                <a:srgbClr val="66FF99"/>
              </a:solidFill>
              <a:ln>
                <a:noFill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>
                        <m:sSub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Object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3515" y="4103017"/>
                <a:ext cx="1269193" cy="442913"/>
              </a:xfrm>
              <a:prstGeom prst="rect">
                <a:avLst/>
              </a:prstGeom>
              <a:blipFill rotWithShape="1">
                <a:blip r:embed="rId5"/>
                <a:stretch>
                  <a:fillRect l="-9" t="-64" r="46" b="135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374400" y="3305811"/>
            <a:ext cx="2914580" cy="461665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00CC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始态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C(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石墨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) + O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(g)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0" name="Rectangle 15"/>
          <p:cNvSpPr>
            <a:spLocks noChangeArrowheads="1"/>
          </p:cNvSpPr>
          <p:nvPr/>
        </p:nvSpPr>
        <p:spPr bwMode="auto">
          <a:xfrm>
            <a:off x="5115879" y="3286223"/>
            <a:ext cx="1766830" cy="461665"/>
          </a:xfrm>
          <a:prstGeom prst="rect">
            <a:avLst/>
          </a:prstGeom>
          <a:gradFill rotWithShape="0">
            <a:gsLst>
              <a:gs pos="0">
                <a:srgbClr val="66FFFF"/>
              </a:gs>
              <a:gs pos="100000">
                <a:srgbClr val="FFFFFF"/>
              </a:gs>
            </a:gsLst>
            <a:lin ang="5400000" scaled="1"/>
          </a:gradFill>
          <a:ln w="28575">
            <a:solidFill>
              <a:srgbClr val="00FFFF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终态</a:t>
            </a:r>
            <a:r>
              <a:rPr kumimoji="1" lang="zh-CN" alt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 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CO</a:t>
            </a:r>
            <a:r>
              <a:rPr kumimoji="1" lang="en-US" altLang="zh-CN" sz="24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楷体_GB2312" pitchFamily="49" charset="-122"/>
              </a:rPr>
              <a:t>(g)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楷体_GB2312" pitchFamily="49" charset="-122"/>
            </a:endParaRPr>
          </a:p>
        </p:txBody>
      </p:sp>
      <p:sp>
        <p:nvSpPr>
          <p:cNvPr id="21" name="Rectangle 21"/>
          <p:cNvSpPr>
            <a:spLocks noChangeArrowheads="1"/>
          </p:cNvSpPr>
          <p:nvPr/>
        </p:nvSpPr>
        <p:spPr bwMode="auto">
          <a:xfrm>
            <a:off x="679972" y="5620912"/>
            <a:ext cx="975921" cy="46166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400" dirty="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故有：</a:t>
            </a:r>
            <a:endParaRPr kumimoji="1" lang="zh-CN" altLang="en-US" sz="2400" baseline="-25000" dirty="0">
              <a:solidFill>
                <a:srgbClr val="0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grpSp>
        <p:nvGrpSpPr>
          <p:cNvPr id="22" name="Group 28"/>
          <p:cNvGrpSpPr/>
          <p:nvPr/>
        </p:nvGrpSpPr>
        <p:grpSpPr bwMode="auto">
          <a:xfrm>
            <a:off x="1831690" y="5565953"/>
            <a:ext cx="5224270" cy="529829"/>
            <a:chOff x="1000" y="3553"/>
            <a:chExt cx="2866" cy="445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Object 22"/>
                <p:cNvSpPr txBox="1"/>
                <p:nvPr/>
              </p:nvSpPr>
              <p:spPr bwMode="auto">
                <a:xfrm>
                  <a:off x="1000" y="3553"/>
                  <a:ext cx="732" cy="387"/>
                </a:xfrm>
                <a:prstGeom prst="rect">
                  <a:avLst/>
                </a:prstGeom>
                <a:solidFill>
                  <a:srgbClr val="66FFFF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>
            <p:sp>
              <p:nvSpPr>
                <p:cNvPr id="23" name="Object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00" y="3553"/>
                  <a:ext cx="732" cy="387"/>
                </a:xfrm>
                <a:prstGeom prst="rect">
                  <a:avLst/>
                </a:prstGeom>
                <a:blipFill rotWithShape="1">
                  <a:blip r:embed="rId6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Rectangle 23"/>
            <p:cNvSpPr>
              <a:spLocks noChangeArrowheads="1"/>
            </p:cNvSpPr>
            <p:nvPr/>
          </p:nvSpPr>
          <p:spPr bwMode="auto">
            <a:xfrm>
              <a:off x="1760" y="3610"/>
              <a:ext cx="371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=</a:t>
              </a:r>
              <a:endParaRPr kumimoji="1" lang="en-US" altLang="zh-CN" sz="240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p:sp>
          <p:nvSpPr>
            <p:cNvPr id="25" name="Rectangle 24"/>
            <p:cNvSpPr>
              <a:spLocks noChangeArrowheads="1"/>
            </p:cNvSpPr>
            <p:nvPr/>
          </p:nvSpPr>
          <p:spPr bwMode="auto">
            <a:xfrm>
              <a:off x="2863" y="3610"/>
              <a:ext cx="329" cy="3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CN" sz="2400">
                  <a:solidFill>
                    <a:srgbClr val="000000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rPr>
                <a:t>+</a:t>
              </a:r>
              <a:endParaRPr kumimoji="1" lang="en-US" altLang="zh-CN" sz="2400">
                <a:solidFill>
                  <a:srgbClr val="000000"/>
                </a:solidFill>
                <a:latin typeface="华文新魏" panose="02010800040101010101" pitchFamily="2" charset="-122"/>
                <a:ea typeface="华文新魏" panose="02010800040101010101" pitchFamily="2" charset="-122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Object 25"/>
                <p:cNvSpPr txBox="1"/>
                <p:nvPr/>
              </p:nvSpPr>
              <p:spPr bwMode="auto">
                <a:xfrm>
                  <a:off x="2064" y="3562"/>
                  <a:ext cx="733" cy="371"/>
                </a:xfrm>
                <a:prstGeom prst="rect">
                  <a:avLst/>
                </a:prstGeom>
                <a:solidFill>
                  <a:srgbClr val="00FF99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>
            <p:sp>
              <p:nvSpPr>
                <p:cNvPr id="26" name="Object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64" y="3562"/>
                  <a:ext cx="733" cy="371"/>
                </a:xfrm>
                <a:prstGeom prst="rect">
                  <a:avLst/>
                </a:prstGeom>
                <a:blipFill rotWithShape="1">
                  <a:blip r:embed="rId7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Object 26"/>
                <p:cNvSpPr txBox="1"/>
                <p:nvPr/>
              </p:nvSpPr>
              <p:spPr bwMode="auto">
                <a:xfrm>
                  <a:off x="3146" y="3559"/>
                  <a:ext cx="720" cy="372"/>
                </a:xfrm>
                <a:prstGeom prst="rect">
                  <a:avLst/>
                </a:prstGeom>
                <a:solidFill>
                  <a:srgbClr val="66FF99"/>
                </a:solidFill>
                <a:ln>
                  <a:noFill/>
                </a:ln>
              </p:spPr>
              <p:txBody>
                <a:bodyPr>
                  <a:no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Δ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sub>
                        </m:sSub>
                        <m:sSub>
                          <m:sSubPr>
                            <m:ctrlP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m:rPr>
                                <m:nor/>
                              </m:rPr>
                              <a:rPr lang="en-US" sz="2400" i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400"/>
                </a:p>
              </p:txBody>
            </p:sp>
          </mc:Choice>
          <mc:Fallback>
            <p:sp>
              <p:nvSpPr>
                <p:cNvPr id="27" name="Object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146" y="3559"/>
                  <a:ext cx="720" cy="372"/>
                </a:xfrm>
                <a:prstGeom prst="rect">
                  <a:avLst/>
                </a:prstGeom>
                <a:blipFill rotWithShape="1">
                  <a:blip r:embed="rId8"/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Freeform 30"/>
          <p:cNvSpPr/>
          <p:nvPr/>
        </p:nvSpPr>
        <p:spPr bwMode="auto">
          <a:xfrm>
            <a:off x="1660240" y="3899671"/>
            <a:ext cx="342900" cy="898922"/>
          </a:xfrm>
          <a:custGeom>
            <a:avLst/>
            <a:gdLst>
              <a:gd name="T0" fmla="*/ 0 w 288"/>
              <a:gd name="T1" fmla="*/ 0 h 754"/>
              <a:gd name="T2" fmla="*/ 0 w 288"/>
              <a:gd name="T3" fmla="*/ 754 h 754"/>
              <a:gd name="T4" fmla="*/ 288 w 288"/>
              <a:gd name="T5" fmla="*/ 754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754">
                <a:moveTo>
                  <a:pt x="0" y="0"/>
                </a:moveTo>
                <a:lnTo>
                  <a:pt x="0" y="754"/>
                </a:lnTo>
                <a:lnTo>
                  <a:pt x="288" y="754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29" name="Freeform 31"/>
          <p:cNvSpPr/>
          <p:nvPr/>
        </p:nvSpPr>
        <p:spPr bwMode="auto">
          <a:xfrm>
            <a:off x="5260690" y="3902049"/>
            <a:ext cx="342900" cy="914400"/>
          </a:xfrm>
          <a:custGeom>
            <a:avLst/>
            <a:gdLst>
              <a:gd name="T0" fmla="*/ 0 w 288"/>
              <a:gd name="T1" fmla="*/ 768 h 768"/>
              <a:gd name="T2" fmla="*/ 288 w 288"/>
              <a:gd name="T3" fmla="*/ 768 h 768"/>
              <a:gd name="T4" fmla="*/ 288 w 288"/>
              <a:gd name="T5" fmla="*/ 0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88" h="768">
                <a:moveTo>
                  <a:pt x="0" y="768"/>
                </a:moveTo>
                <a:lnTo>
                  <a:pt x="288" y="768"/>
                </a:lnTo>
                <a:lnTo>
                  <a:pt x="288" y="0"/>
                </a:lnTo>
              </a:path>
            </a:pathLst>
          </a:custGeom>
          <a:noFill/>
          <a:ln w="38100" cap="flat" cmpd="sng">
            <a:solidFill>
              <a:schemeClr val="tx1"/>
            </a:solidFill>
            <a:prstDash val="sysDot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zh-CN" altLang="en-US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0" name="Text Box 32"/>
          <p:cNvSpPr txBox="1">
            <a:spLocks noChangeArrowheads="1"/>
          </p:cNvSpPr>
          <p:nvPr/>
        </p:nvSpPr>
        <p:spPr bwMode="auto">
          <a:xfrm>
            <a:off x="4015978" y="3568241"/>
            <a:ext cx="28725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1" name="Text Box 33"/>
          <p:cNvSpPr txBox="1">
            <a:spLocks noChangeArrowheads="1"/>
          </p:cNvSpPr>
          <p:nvPr/>
        </p:nvSpPr>
        <p:spPr bwMode="auto">
          <a:xfrm>
            <a:off x="1193172" y="4620413"/>
            <a:ext cx="49244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III</a:t>
            </a:r>
            <a:endParaRPr kumimoji="1" lang="en-US" altLang="zh-CN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5660740" y="4645001"/>
            <a:ext cx="3898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II</a:t>
            </a:r>
            <a:endParaRPr kumimoji="1" lang="en-US" altLang="zh-CN" sz="2400" dirty="0">
              <a:solidFill>
                <a:srgbClr val="000000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75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25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6" grpId="0" animBg="1"/>
      <p:bldP spid="17" grpId="0" animBg="1"/>
      <p:bldP spid="18" grpId="0" animBg="1"/>
      <p:bldP spid="19" grpId="0" animBg="1" autoUpdateAnimBg="0"/>
      <p:bldP spid="20" grpId="0" animBg="1" autoUpdateAnimBg="0"/>
      <p:bldP spid="21" grpId="0" animBg="1" autoUpdateAnimBg="0"/>
      <p:bldP spid="30" grpId="0" autoUpdateAnimBg="0"/>
      <p:bldP spid="31" grpId="0" autoUpdateAnimBg="0"/>
      <p:bldP spid="32" grpId="0" autoUpdateAnimBg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289062" y="4926077"/>
            <a:ext cx="7963877" cy="898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lnSpc>
                <a:spcPct val="120000"/>
              </a:lnSpc>
              <a:spcBef>
                <a:spcPts val="0"/>
              </a:spcBef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对大多数分子来说，以</a:t>
            </a:r>
            <a:r>
              <a:rPr kumimoji="0" lang="zh-CN" altLang="en-US" sz="24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色散力为主 </a:t>
            </a:r>
            <a:r>
              <a:rPr kumimoji="0"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</a:t>
            </a:r>
            <a:r>
              <a:rPr kumimoji="0" lang="zh-CN" altLang="en-US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除极性很大且存在</a:t>
            </a:r>
            <a:r>
              <a:rPr kumimoji="0"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氢键</a:t>
            </a:r>
            <a:r>
              <a:rPr kumimoji="0" lang="zh-CN" altLang="en-US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的分子，如</a:t>
            </a:r>
            <a:r>
              <a:rPr kumimoji="0"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H</a:t>
            </a:r>
            <a:r>
              <a:rPr kumimoji="0" lang="en-US" altLang="zh-CN" sz="2400" b="1" baseline="-250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O</a:t>
            </a:r>
            <a:r>
              <a:rPr kumimoji="0" lang="zh-CN" altLang="en-US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外</a:t>
            </a:r>
            <a:r>
              <a:rPr kumimoji="0" lang="en-US" altLang="zh-CN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</a:t>
            </a:r>
            <a:r>
              <a:rPr kumimoji="0" lang="zh-CN" altLang="en-US" sz="24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0" lang="en-US" altLang="zh-CN" sz="24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57175" indent="-257175" algn="just" defTabSz="685800" eaLnBrk="1" hangingPunct="1">
              <a:lnSpc>
                <a:spcPct val="140000"/>
              </a:lnSpc>
              <a:buNone/>
              <a:defRPr/>
            </a:pPr>
            <a:endParaRPr lang="en-US" altLang="zh-CN" sz="1800" b="1" kern="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029F8-B1B6-4978-9675-8B90CF791BF4}" type="datetime1">
              <a:rPr lang="zh-CN" altLang="en-US" smtClean="0"/>
            </a:fld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3BA4FF-44AD-43EA-B553-EBA4C9CACA33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分子间作用力特点 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9062" y="874949"/>
            <a:ext cx="4708768" cy="4247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 algn="just" defTabSz="685800" eaLnBrk="1" hangingPunct="1">
              <a:lnSpc>
                <a:spcPct val="90000"/>
              </a:lnSpc>
              <a:buNone/>
              <a:defRPr/>
            </a:pPr>
            <a:r>
              <a:rPr lang="en-US" altLang="zh-CN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本质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——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弱的</a:t>
            </a:r>
            <a:r>
              <a:rPr lang="zh-CN" altLang="en-US" sz="2400" b="1" kern="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静电引力</a:t>
            </a:r>
            <a:endParaRPr lang="zh-CN" altLang="en-US" sz="2400" b="1" kern="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89062" y="1659303"/>
            <a:ext cx="8421662" cy="10799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685800">
              <a:lnSpc>
                <a:spcPct val="140000"/>
              </a:lnSpc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分子间作用力较弱，常小于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kJ·mol</a:t>
            </a:r>
            <a:r>
              <a:rPr lang="en-US" altLang="zh-CN" sz="2400" b="1" kern="0" baseline="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，属于弱的相互作用范畴。</a:t>
            </a:r>
            <a:endParaRPr lang="zh-CN" altLang="en-US" sz="2400" b="1" kern="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947584" y="2283456"/>
            <a:ext cx="4763140" cy="7359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257175" indent="-257175" defTabSz="685800" eaLnBrk="1" hangingPunct="1">
              <a:spcBef>
                <a:spcPts val="0"/>
              </a:spcBef>
              <a:buNone/>
              <a:defRPr/>
            </a:pPr>
            <a:r>
              <a:rPr lang="zh-CN" altLang="en-US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共价键键能： 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2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kJ ·mol</a:t>
            </a:r>
            <a:r>
              <a:rPr lang="en-US" altLang="zh-CN" sz="22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endParaRPr lang="en-US" altLang="zh-CN" sz="2200" b="1" kern="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lvl="0" eaLnBrk="1" hangingPunct="1">
              <a:spcBef>
                <a:spcPts val="0"/>
              </a:spcBef>
              <a:buNone/>
            </a:pPr>
            <a:r>
              <a:rPr lang="zh-CN" altLang="en-US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离子键晶格能 ：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</a:t>
            </a:r>
            <a:r>
              <a:rPr lang="en-US" altLang="zh-CN" sz="22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~10</a:t>
            </a:r>
            <a:r>
              <a:rPr lang="en-US" altLang="zh-CN" sz="22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sz="22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kJ ·mol</a:t>
            </a:r>
            <a:r>
              <a:rPr lang="en-US" altLang="zh-CN" sz="22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</a:t>
            </a:r>
            <a:endParaRPr lang="en-US" altLang="zh-CN" sz="2200" b="1" kern="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289062" y="3098836"/>
            <a:ext cx="8421662" cy="55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defTabSz="685800" eaLnBrk="1" hangingPunct="1">
              <a:lnSpc>
                <a:spcPct val="140000"/>
              </a:lnSpc>
              <a:spcBef>
                <a:spcPts val="0"/>
              </a:spcBef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分子间力作用范围较小，约小于 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5×10</a:t>
            </a:r>
            <a:r>
              <a:rPr lang="en-US" altLang="zh-CN" sz="2400" b="1" kern="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-10 </a:t>
            </a:r>
            <a:r>
              <a:rPr lang="en-US" altLang="zh-CN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pm</a:t>
            </a:r>
            <a:r>
              <a:rPr lang="zh-CN" altLang="en-US" sz="24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400" b="1" kern="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89062" y="4012457"/>
            <a:ext cx="336760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 defTabSz="685800" eaLnBrk="1" hangingPunct="1">
              <a:lnSpc>
                <a:spcPct val="140000"/>
              </a:lnSpc>
              <a:spcBef>
                <a:spcPts val="0"/>
              </a:spcBef>
              <a:buNone/>
              <a:defRPr/>
            </a:pP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无方向性和饱和性</a:t>
            </a:r>
            <a:endParaRPr lang="en-US" altLang="zh-CN" sz="1800" b="1" kern="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 build="p"/>
      <p:bldP spid="10" grpId="0" animBg="1"/>
      <p:bldP spid="12" grpId="0"/>
      <p:bldP spid="13" grpId="0" bldLvl="0" animBg="1"/>
      <p:bldP spid="14" grpId="0" autoUpdateAnimBg="0" build="p"/>
      <p:bldP spid="15" grpId="0" autoUpdateAnimBg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785529"/>
            <a:ext cx="8575063" cy="1517833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/>
              <a:t>分子间作用力是决定物质</a:t>
            </a:r>
            <a:r>
              <a:rPr lang="zh-CN" altLang="en-US" sz="2400" dirty="0">
                <a:solidFill>
                  <a:srgbClr val="0000FF"/>
                </a:solidFill>
              </a:rPr>
              <a:t>熔点</a:t>
            </a:r>
            <a:r>
              <a:rPr lang="zh-CN" altLang="en-US" sz="2400" dirty="0"/>
              <a:t>、</a:t>
            </a:r>
            <a:r>
              <a:rPr lang="zh-CN" altLang="en-US" sz="2400" dirty="0">
                <a:solidFill>
                  <a:srgbClr val="0000FF"/>
                </a:solidFill>
              </a:rPr>
              <a:t>沸点</a:t>
            </a:r>
            <a:r>
              <a:rPr lang="zh-CN" altLang="en-US" sz="2400" dirty="0"/>
              <a:t>、溶解度、表面张力、黏度等性质的主要因素。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一般来说，结构相似的同系列物质，相对分子质量越大，分子变形性越大，分子间作用力越强，熔、沸点越高。</a:t>
            </a:r>
            <a:endParaRPr lang="zh-CN" altLang="en-US" sz="2400" dirty="0"/>
          </a:p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04555" y="3254804"/>
            <a:ext cx="908613" cy="523220"/>
          </a:xfrm>
          <a:prstGeom prst="rect">
            <a:avLst/>
          </a:prstGeom>
          <a:solidFill>
            <a:srgbClr val="FF9999"/>
          </a:solidFill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</a:rPr>
              <a:t>氢键</a:t>
            </a:r>
            <a:r>
              <a:rPr lang="zh-CN" altLang="en-US" sz="2800" dirty="0"/>
              <a:t> 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79943" y="3285581"/>
            <a:ext cx="14584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O</a:t>
            </a:r>
            <a:r>
              <a:rPr lang="zh-CN" altLang="en-US" sz="2400" dirty="0"/>
              <a:t>、</a:t>
            </a:r>
            <a:r>
              <a:rPr lang="en-US" altLang="zh-CN" sz="2400" dirty="0"/>
              <a:t>N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3528122" y="2855221"/>
            <a:ext cx="4572000" cy="114755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有饱和性 </a:t>
            </a:r>
            <a:endParaRPr lang="zh-CN" altLang="en-US" sz="2400" dirty="0">
              <a:solidFill>
                <a:srgbClr val="FF0000"/>
              </a:solidFill>
              <a:highlight>
                <a:srgbClr val="FFFF00"/>
              </a:highlight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有方向性</a:t>
            </a:r>
            <a:r>
              <a:rPr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(O</a:t>
            </a:r>
            <a:r>
              <a:rPr lang="zh-CN" altLang="en-US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的孤对电子有方向</a:t>
            </a:r>
            <a:r>
              <a:rPr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) </a:t>
            </a:r>
            <a:endParaRPr lang="en-US" altLang="zh-CN" sz="24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左大括号 9"/>
          <p:cNvSpPr/>
          <p:nvPr/>
        </p:nvSpPr>
        <p:spPr>
          <a:xfrm>
            <a:off x="3126068" y="3112139"/>
            <a:ext cx="367323" cy="85025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04555" y="4386454"/>
            <a:ext cx="397646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solidFill>
                  <a:srgbClr val="0000FF"/>
                </a:solidFill>
              </a:rPr>
              <a:t>分子间氢键</a:t>
            </a:r>
            <a:r>
              <a:rPr lang="zh-CN" altLang="en-US" sz="2200" dirty="0"/>
              <a:t>使其熔、沸点升高。 </a:t>
            </a:r>
            <a:endParaRPr lang="zh-CN" altLang="en-US" sz="2200" dirty="0"/>
          </a:p>
          <a:p>
            <a:r>
              <a:rPr lang="zh-CN" altLang="en-US" sz="2200" dirty="0">
                <a:solidFill>
                  <a:srgbClr val="FF0000"/>
                </a:solidFill>
              </a:rPr>
              <a:t>分子内氢键</a:t>
            </a:r>
            <a:r>
              <a:rPr lang="zh-CN" altLang="en-US" sz="2200" dirty="0"/>
              <a:t>使其熔、沸点降低。 </a:t>
            </a:r>
            <a:endParaRPr lang="zh-CN" altLang="en-US" sz="2200" dirty="0"/>
          </a:p>
        </p:txBody>
      </p:sp>
      <p:sp>
        <p:nvSpPr>
          <p:cNvPr id="14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分子间作用力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284468" y="785529"/>
            <a:ext cx="8575063" cy="175783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/>
              <a:t>金属晶体 </a:t>
            </a:r>
            <a:r>
              <a:rPr lang="en-US" altLang="zh-CN" sz="2400" dirty="0"/>
              <a:t>——</a:t>
            </a:r>
            <a:r>
              <a:rPr lang="zh-CN" altLang="en-US" sz="2400" dirty="0"/>
              <a:t>金属键</a:t>
            </a:r>
            <a:endParaRPr lang="zh-CN" altLang="en-US" sz="2400" dirty="0"/>
          </a:p>
          <a:p>
            <a:r>
              <a:rPr lang="zh-CN" altLang="en-US" sz="2400" dirty="0"/>
              <a:t>离子晶体 </a:t>
            </a:r>
            <a:r>
              <a:rPr lang="en-US" altLang="zh-CN" sz="2400" dirty="0"/>
              <a:t>——</a:t>
            </a:r>
            <a:r>
              <a:rPr lang="zh-CN" altLang="en-US" sz="2400" dirty="0"/>
              <a:t>离子键；（晶格能越大，熔点越高，硬度越大）</a:t>
            </a:r>
            <a:endParaRPr lang="zh-CN" altLang="en-US" sz="2400" dirty="0"/>
          </a:p>
          <a:p>
            <a:r>
              <a:rPr lang="zh-CN" altLang="en-US" sz="2400" dirty="0"/>
              <a:t>原子晶体 </a:t>
            </a:r>
            <a:r>
              <a:rPr lang="en-US" altLang="zh-CN" sz="2400" dirty="0"/>
              <a:t>——</a:t>
            </a:r>
            <a:r>
              <a:rPr lang="zh-CN" altLang="en-US" sz="2400" dirty="0"/>
              <a:t>共价键</a:t>
            </a:r>
            <a:endParaRPr lang="zh-CN" altLang="en-US" sz="2400" dirty="0"/>
          </a:p>
          <a:p>
            <a:r>
              <a:rPr lang="zh-CN" altLang="en-US" sz="2400" dirty="0"/>
              <a:t>分子晶体</a:t>
            </a:r>
            <a:r>
              <a:rPr lang="en-US" altLang="zh-CN" sz="2400" dirty="0"/>
              <a:t>——</a:t>
            </a:r>
            <a:r>
              <a:rPr lang="zh-CN" altLang="en-US" sz="2400" dirty="0"/>
              <a:t>分子间作用力</a:t>
            </a:r>
            <a:endParaRPr lang="zh-CN" altLang="en-US" sz="2400" dirty="0"/>
          </a:p>
        </p:txBody>
      </p:sp>
      <p:sp>
        <p:nvSpPr>
          <p:cNvPr id="5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晶体的基本类型</a:t>
            </a:r>
            <a:endParaRPr lang="zh-CN" altLang="en-US" sz="3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graphicFrame>
        <p:nvGraphicFramePr>
          <p:cNvPr id="6" name="Group 8"/>
          <p:cNvGraphicFramePr>
            <a:graphicFrameLocks noGrp="1"/>
          </p:cNvGraphicFramePr>
          <p:nvPr/>
        </p:nvGraphicFramePr>
        <p:xfrm>
          <a:off x="2052857" y="2593206"/>
          <a:ext cx="6379986" cy="4043490"/>
        </p:xfrm>
        <a:graphic>
          <a:graphicData uri="http://schemas.openxmlformats.org/drawingml/2006/table">
            <a:tbl>
              <a:tblPr/>
              <a:tblGrid>
                <a:gridCol w="582537"/>
                <a:gridCol w="1135948"/>
                <a:gridCol w="908758"/>
                <a:gridCol w="1862326"/>
                <a:gridCol w="1890417"/>
              </a:tblGrid>
              <a:tr h="5128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晶体类型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结点粒子种类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粒子间作用力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一般性质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物质示例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离子晶体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阳、阴离子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静电引力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熔点较高、略硬、脆；熔体、溶液易导电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活泼金属氧化物、盐类</a:t>
                      </a:r>
                      <a:endParaRPr kumimoji="0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6934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原子晶体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原子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共价键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熔点高、硬度大、不导电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金刚石、单质硅、单质硼、碳化硅、石英、氮化硼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9250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分子晶体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分子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分子间力      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7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氢键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熔点低、硬度小、不导电、易挥发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   稀有气体、多数非金属单质、非金属之间化合物、有机化合物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102579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金属晶体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金属原子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金属阳离子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金属键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熔点、硬度差别大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导电性、导热性、延展性好</a:t>
                      </a:r>
                      <a:r>
                        <a:rPr kumimoji="1" lang="en-US" altLang="zh-CN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,</a:t>
                      </a: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有金属光泽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endParaRPr kumimoji="1" lang="en-US" altLang="zh-CN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bg1"/>
                        </a:buClr>
                        <a:buSzTx/>
                        <a:buFont typeface="Times New Roman" panose="02020603050405020304" pitchFamily="18" charset="0"/>
                        <a:buNone/>
                      </a:pPr>
                      <a:r>
                        <a:rPr kumimoji="1" lang="zh-CN" altLang="en-US" sz="17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华文楷体" panose="02010600040101010101" pitchFamily="2" charset="-122"/>
                          <a:ea typeface="华文楷体" panose="02010600040101010101" pitchFamily="2" charset="-122"/>
                        </a:rPr>
                        <a:t>金属合金</a:t>
                      </a:r>
                      <a:endParaRPr kumimoji="1" lang="zh-CN" altLang="en-US" sz="17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华文楷体" panose="02010600040101010101" pitchFamily="2" charset="-122"/>
                        <a:ea typeface="华文楷体" panose="02010600040101010101" pitchFamily="2" charset="-122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84468" y="785695"/>
            <a:ext cx="5002426" cy="90486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211-215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16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19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22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36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结构化学基础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468" y="1690558"/>
            <a:ext cx="84941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16.sp</a:t>
            </a:r>
            <a:r>
              <a:rPr lang="zh-CN" altLang="en-US" sz="2400" dirty="0">
                <a:solidFill>
                  <a:srgbClr val="0000FF"/>
                </a:solidFill>
              </a:rPr>
              <a:t>型杂化有哪几种类型？相应分子的几何构型如何？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468" y="2152223"/>
            <a:ext cx="857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答：</a:t>
            </a:r>
            <a:r>
              <a:rPr lang="en-US" altLang="zh-CN" sz="2400" dirty="0" err="1"/>
              <a:t>sp</a:t>
            </a:r>
            <a:r>
              <a:rPr lang="zh-CN" altLang="en-US" sz="2400" dirty="0"/>
              <a:t>型杂化有</a:t>
            </a:r>
            <a:r>
              <a:rPr lang="en-US" altLang="zh-CN" sz="2400" dirty="0" err="1"/>
              <a:t>sp</a:t>
            </a:r>
            <a:r>
              <a:rPr lang="zh-CN" altLang="en-US" sz="2400" dirty="0"/>
              <a:t>，</a:t>
            </a:r>
            <a:r>
              <a:rPr lang="en-US" altLang="zh-CN" sz="2400" dirty="0"/>
              <a:t>sp</a:t>
            </a:r>
            <a:r>
              <a:rPr lang="en-US" altLang="zh-CN" sz="2400" baseline="30000" dirty="0"/>
              <a:t>2</a:t>
            </a:r>
            <a:r>
              <a:rPr lang="zh-CN" altLang="en-US" sz="2400" dirty="0"/>
              <a:t>，等性</a:t>
            </a:r>
            <a:r>
              <a:rPr lang="en-US" altLang="zh-CN" sz="2400" dirty="0"/>
              <a:t>sp</a:t>
            </a:r>
            <a:r>
              <a:rPr lang="en-US" altLang="zh-CN" sz="2400" baseline="30000" dirty="0"/>
              <a:t>3</a:t>
            </a:r>
            <a:r>
              <a:rPr lang="zh-CN" altLang="en-US" sz="2400" dirty="0"/>
              <a:t>，不等性</a:t>
            </a:r>
            <a:r>
              <a:rPr lang="en-US" altLang="zh-CN" sz="2400" dirty="0"/>
              <a:t>sp</a:t>
            </a:r>
            <a:r>
              <a:rPr lang="en-US" altLang="zh-CN" sz="2400" baseline="30000" dirty="0"/>
              <a:t>3</a:t>
            </a:r>
            <a:r>
              <a:rPr lang="zh-CN" altLang="en-US" sz="2400" dirty="0"/>
              <a:t>四种类型。</a:t>
            </a:r>
            <a:endParaRPr lang="en-US" altLang="zh-CN" sz="2400" dirty="0"/>
          </a:p>
          <a:p>
            <a:r>
              <a:rPr lang="zh-CN" altLang="en-US" sz="2400" dirty="0"/>
              <a:t>相应分子的几何构型分别为直线形，平面正三角形，正四面体形，三角锥形或</a:t>
            </a:r>
            <a:r>
              <a:rPr lang="en-US" altLang="zh-CN" sz="2400" dirty="0"/>
              <a:t>V</a:t>
            </a:r>
            <a:r>
              <a:rPr lang="zh-CN" altLang="en-US" sz="2400" dirty="0"/>
              <a:t>形。</a:t>
            </a:r>
            <a:endParaRPr lang="zh-CN" altLang="en-US" sz="2400" dirty="0"/>
          </a:p>
        </p:txBody>
      </p:sp>
      <p:pic>
        <p:nvPicPr>
          <p:cNvPr id="10" name="内容占位符 4"/>
          <p:cNvPicPr>
            <a:picLocks noGrp="1" noChangeAspect="1"/>
          </p:cNvPicPr>
          <p:nvPr>
            <p:ph idx="4294967295"/>
          </p:nvPr>
        </p:nvPicPr>
        <p:blipFill>
          <a:blip r:embed="rId1"/>
          <a:stretch>
            <a:fillRect/>
          </a:stretch>
        </p:blipFill>
        <p:spPr>
          <a:xfrm>
            <a:off x="4876024" y="2979038"/>
            <a:ext cx="3852215" cy="37424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1188902"/>
            <a:ext cx="8575064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FF"/>
                </a:solidFill>
              </a:rPr>
              <a:t>答：</a:t>
            </a:r>
            <a:r>
              <a:rPr lang="zh-CN" altLang="en-US" sz="2400" dirty="0"/>
              <a:t>分子的极性常用分子的</a:t>
            </a:r>
            <a:r>
              <a:rPr lang="zh-CN" altLang="en-US" sz="2400" b="1" dirty="0">
                <a:solidFill>
                  <a:srgbClr val="FF0000"/>
                </a:solidFill>
              </a:rPr>
              <a:t>偶极矩</a:t>
            </a:r>
            <a:r>
              <a:rPr lang="zh-CN" altLang="en-US" sz="2400" dirty="0"/>
              <a:t>（分子中正、负电荷重心上的电荷量与正、负电荷重心距离</a:t>
            </a:r>
            <a:r>
              <a:rPr lang="en-US" altLang="zh-CN" sz="2400" dirty="0"/>
              <a:t>d</a:t>
            </a:r>
            <a:r>
              <a:rPr lang="zh-CN" altLang="en-US" sz="2400" dirty="0"/>
              <a:t>的乘积</a:t>
            </a:r>
            <a:r>
              <a:rPr lang="en-US" altLang="zh-CN" sz="2400" dirty="0"/>
              <a:t>)</a:t>
            </a:r>
            <a:r>
              <a:rPr lang="zh-CN" altLang="en-US" sz="2400" dirty="0"/>
              <a:t>来衡量。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对于双原子分子，分子的极性与键的极性一致。例如，</a:t>
            </a:r>
            <a:r>
              <a:rPr lang="en-US" altLang="zh-CN" sz="2400" dirty="0"/>
              <a:t>N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分子由非极性共价键组成，分子是非极性的；</a:t>
            </a:r>
            <a:r>
              <a:rPr lang="en-US" altLang="zh-CN" sz="2400" dirty="0"/>
              <a:t>HCl</a:t>
            </a:r>
            <a:r>
              <a:rPr lang="zh-CN" altLang="en-US" sz="2400" dirty="0"/>
              <a:t>分子由极性共价键组成，为极性分子。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对于多原子分子，分子的极性和键的极性与分子的空间构型是否对称有关。例如，</a:t>
            </a:r>
            <a:r>
              <a:rPr lang="en-US" altLang="zh-CN" sz="2400" dirty="0"/>
              <a:t>BF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分子中的</a:t>
            </a:r>
            <a:r>
              <a:rPr lang="en-US" altLang="zh-CN" sz="2400" dirty="0"/>
              <a:t>B</a:t>
            </a:r>
            <a:r>
              <a:rPr lang="zh-CN" altLang="en-US" sz="2400" dirty="0"/>
              <a:t>一</a:t>
            </a:r>
            <a:r>
              <a:rPr lang="en-US" altLang="zh-CN" sz="2400" dirty="0"/>
              <a:t>F</a:t>
            </a:r>
            <a:r>
              <a:rPr lang="zh-CN" altLang="en-US" sz="2400" dirty="0"/>
              <a:t>键虽然是极性键，但其分子的空间构型为平面正三角形，偶极矩相互抵消，所以是非极性分子。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284468" y="727237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0000FF"/>
                </a:solidFill>
              </a:rPr>
              <a:t>19.</a:t>
            </a:r>
            <a:r>
              <a:rPr lang="zh-CN" altLang="en-US" sz="2400" dirty="0">
                <a:solidFill>
                  <a:srgbClr val="0000FF"/>
                </a:solidFill>
              </a:rPr>
              <a:t>用什么物理量衡量分子的极性？分子的极性与哪些因素有关？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51344"/>
            <a:ext cx="8701488" cy="49117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22.下列说法是否正确？为什么？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/>
              <a:t>(1)s电子与s电子间形成的键是σ键，p电子与p电子间形成的键是π键；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(2)直线形分子都是非极性分子，非直线形分子都是极性分子；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(3)相同原子间双键的键能是单键键能的两倍；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(4)用1s轨道与3p轨道混合形成4个sp</a:t>
            </a:r>
            <a:r>
              <a:rPr lang="en-US" altLang="zh-CN" sz="2400" baseline="30000" dirty="0"/>
              <a:t>3</a:t>
            </a:r>
            <a:r>
              <a:rPr lang="zh-CN" altLang="en-US" sz="2400" dirty="0"/>
              <a:t>杂化轨道；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(5)BF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与NF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都是AB</a:t>
            </a:r>
            <a:r>
              <a:rPr lang="en-US" altLang="zh-CN" sz="2400" baseline="-25000" dirty="0"/>
              <a:t>3</a:t>
            </a:r>
            <a:r>
              <a:rPr lang="zh-CN" altLang="en-US" sz="2400" dirty="0"/>
              <a:t>型分子，所以它们都是s</a:t>
            </a:r>
            <a:r>
              <a:rPr lang="en-US" altLang="zh-CN" sz="2400" dirty="0"/>
              <a:t>p</a:t>
            </a:r>
            <a:r>
              <a:rPr lang="en-US" altLang="zh-CN" sz="2400" baseline="30000" dirty="0"/>
              <a:t>2</a:t>
            </a:r>
            <a:r>
              <a:rPr lang="zh-CN" altLang="en-US" sz="2400" dirty="0"/>
              <a:t>杂化型，形成平面三角形分子；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1241778" y="1838543"/>
            <a:ext cx="4955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</a:rPr>
              <a:t>s-p</a:t>
            </a:r>
            <a:r>
              <a:rPr lang="zh-CN" altLang="en-US" sz="2400" dirty="0">
                <a:solidFill>
                  <a:srgbClr val="0000FF"/>
                </a:solidFill>
              </a:rPr>
              <a:t>可形成σ键，</a:t>
            </a:r>
            <a:r>
              <a:rPr lang="en-US" altLang="zh-CN" sz="2400" dirty="0" err="1">
                <a:solidFill>
                  <a:srgbClr val="0000FF"/>
                </a:solidFill>
              </a:rPr>
              <a:t>p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x</a:t>
            </a:r>
            <a:r>
              <a:rPr lang="en-US" altLang="zh-CN" sz="2400" dirty="0" err="1">
                <a:solidFill>
                  <a:srgbClr val="0000FF"/>
                </a:solidFill>
              </a:rPr>
              <a:t>-p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x</a:t>
            </a:r>
            <a:r>
              <a:rPr lang="zh-CN" altLang="en-US" sz="2400" dirty="0">
                <a:solidFill>
                  <a:srgbClr val="0000FF"/>
                </a:solidFill>
              </a:rPr>
              <a:t>形成σ键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11111" y="2729269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HCl</a:t>
            </a:r>
            <a:r>
              <a:rPr lang="zh-CN" altLang="en-US" sz="2400" dirty="0">
                <a:solidFill>
                  <a:srgbClr val="0000FF"/>
                </a:solidFill>
              </a:rPr>
              <a:t>为直线分子，但为极性分子。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411111" y="3524530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C=C</a:t>
            </a:r>
            <a:r>
              <a:rPr lang="zh-CN" altLang="en-US" sz="2400" dirty="0">
                <a:solidFill>
                  <a:srgbClr val="0000FF"/>
                </a:solidFill>
              </a:rPr>
              <a:t>双键键能为</a:t>
            </a:r>
            <a:r>
              <a:rPr lang="en-US" altLang="zh-CN" sz="2400" dirty="0">
                <a:solidFill>
                  <a:srgbClr val="0000FF"/>
                </a:solidFill>
              </a:rPr>
              <a:t>C-C</a:t>
            </a:r>
            <a:r>
              <a:rPr lang="zh-CN" altLang="en-US" sz="2400" dirty="0">
                <a:solidFill>
                  <a:srgbClr val="0000FF"/>
                </a:solidFill>
              </a:rPr>
              <a:t>单键的</a:t>
            </a:r>
            <a:r>
              <a:rPr lang="en-US" altLang="zh-CN" sz="2400" dirty="0">
                <a:solidFill>
                  <a:srgbClr val="0000FF"/>
                </a:solidFill>
              </a:rPr>
              <a:t>1.87</a:t>
            </a:r>
            <a:r>
              <a:rPr lang="zh-CN" altLang="en-US" sz="2400" dirty="0">
                <a:solidFill>
                  <a:srgbClr val="0000FF"/>
                </a:solidFill>
              </a:rPr>
              <a:t>倍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8845" y="438265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杂化发生在同一级的</a:t>
            </a:r>
            <a:r>
              <a:rPr lang="en-US" altLang="zh-CN" sz="2400" dirty="0">
                <a:solidFill>
                  <a:srgbClr val="0000FF"/>
                </a:solidFill>
              </a:rPr>
              <a:t>s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</a:rPr>
              <a:t>p</a:t>
            </a:r>
            <a:r>
              <a:rPr lang="zh-CN" altLang="en-US" sz="2400" dirty="0">
                <a:solidFill>
                  <a:srgbClr val="0000FF"/>
                </a:solidFill>
              </a:rPr>
              <a:t>轨道中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1023" y="5535004"/>
            <a:ext cx="67648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BF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为</a:t>
            </a:r>
            <a:r>
              <a:rPr lang="en-US" altLang="zh-CN" sz="2400" dirty="0">
                <a:solidFill>
                  <a:srgbClr val="0000FF"/>
                </a:solidFill>
              </a:rPr>
              <a:t>sp</a:t>
            </a:r>
            <a:r>
              <a:rPr lang="en-US" altLang="zh-CN" sz="2400" baseline="30000" dirty="0">
                <a:solidFill>
                  <a:srgbClr val="0000FF"/>
                </a:solidFill>
              </a:rPr>
              <a:t>2</a:t>
            </a:r>
            <a:r>
              <a:rPr lang="zh-CN" altLang="en-US" sz="2400" dirty="0">
                <a:solidFill>
                  <a:srgbClr val="0000FF"/>
                </a:solidFill>
              </a:rPr>
              <a:t>平面三角形分子；N中存在孤对电子，不等性</a:t>
            </a:r>
            <a:r>
              <a:rPr lang="en-US" altLang="zh-CN" sz="2400" dirty="0">
                <a:solidFill>
                  <a:srgbClr val="0000FF"/>
                </a:solidFill>
              </a:rPr>
              <a:t>sp</a:t>
            </a:r>
            <a:r>
              <a:rPr lang="en-US" altLang="zh-CN" sz="2400" baseline="30000" dirty="0">
                <a:solidFill>
                  <a:srgbClr val="0000FF"/>
                </a:solidFill>
              </a:rPr>
              <a:t>3</a:t>
            </a:r>
            <a:r>
              <a:rPr lang="zh-CN" altLang="en-US" sz="2400" dirty="0">
                <a:solidFill>
                  <a:srgbClr val="0000FF"/>
                </a:solidFill>
              </a:rPr>
              <a:t>杂化，为三角锥形。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51344"/>
            <a:ext cx="8575064" cy="53179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22.下列说法是否正确？为什么？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/>
              <a:t>(6)HC</a:t>
            </a:r>
            <a:r>
              <a:rPr lang="en-US" altLang="zh-CN" sz="2400" dirty="0"/>
              <a:t>l</a:t>
            </a:r>
            <a:r>
              <a:rPr lang="zh-CN" altLang="en-US" sz="2400" dirty="0"/>
              <a:t>是离子型化合物，因为它溶于水产生H和C</a:t>
            </a:r>
            <a:r>
              <a:rPr lang="en-US" altLang="zh-CN" sz="2400" dirty="0"/>
              <a:t>l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(7)一个具有极性键的分子，其偶极矩一定不等于零；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(8)色散力只存在于非极性分子之间：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(9)极性分子的分子间作用力最大，所以极性分子熔点、沸点都比非极性分子高；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r>
              <a:rPr lang="zh-CN" altLang="en-US" sz="2400" dirty="0"/>
              <a:t>(10)凡是含氢的化合物，其分子间都能产生氢键。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653821" y="1539387"/>
            <a:ext cx="5373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HCl</a:t>
            </a:r>
            <a:r>
              <a:rPr lang="zh-CN" altLang="en-US" sz="2400" dirty="0">
                <a:solidFill>
                  <a:srgbClr val="0000FF"/>
                </a:solidFill>
              </a:rPr>
              <a:t>为极性共价键分子，在水解可电离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653820" y="2327430"/>
            <a:ext cx="53735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偶极矩可以为零，</a:t>
            </a:r>
            <a:r>
              <a:rPr lang="en-US" altLang="zh-CN" sz="2400" dirty="0">
                <a:solidFill>
                  <a:srgbClr val="0000FF"/>
                </a:solidFill>
              </a:rPr>
              <a:t>O=C=O     BF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3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128890" y="3100594"/>
            <a:ext cx="69878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色散力是最普遍的一种里，存在所有分子作用中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5601" y="4350302"/>
            <a:ext cx="8503932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100" dirty="0">
                <a:solidFill>
                  <a:srgbClr val="0000FF"/>
                </a:solidFill>
              </a:rPr>
              <a:t>分子间作用力的大小除了与极性有关外，还取决于分子的</a:t>
            </a:r>
            <a:r>
              <a:rPr lang="zh-CN" altLang="en-US" sz="2100" b="1" dirty="0">
                <a:solidFill>
                  <a:srgbClr val="0000FF"/>
                </a:solidFill>
              </a:rPr>
              <a:t>相对分子质量</a:t>
            </a:r>
            <a:r>
              <a:rPr lang="zh-CN" altLang="en-US" sz="2100" dirty="0">
                <a:solidFill>
                  <a:srgbClr val="0000FF"/>
                </a:solidFill>
              </a:rPr>
              <a:t>，只有在相对分子质量相同的前提下，极性分子的分子间作用力才大于非极性分子的分子间作用力，其熔点、沸点才高于非极性分子。</a:t>
            </a:r>
            <a:endParaRPr lang="zh-CN" altLang="en-US" sz="21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4469" y="5982011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F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O</a:t>
            </a:r>
            <a:r>
              <a:rPr lang="zh-CN" altLang="en-US" sz="2400" dirty="0">
                <a:solidFill>
                  <a:srgbClr val="0000FF"/>
                </a:solidFill>
              </a:rPr>
              <a:t>、</a:t>
            </a:r>
            <a:r>
              <a:rPr lang="en-US" altLang="zh-CN" sz="2400" dirty="0">
                <a:solidFill>
                  <a:srgbClr val="0000FF"/>
                </a:solidFill>
              </a:rPr>
              <a:t>N</a:t>
            </a:r>
            <a:r>
              <a:rPr lang="zh-CN" altLang="en-US" sz="2400" dirty="0">
                <a:solidFill>
                  <a:srgbClr val="0000FF"/>
                </a:solidFill>
              </a:rPr>
              <a:t>，与氢原子相连原子需满足电负性大、半径小的条件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43002"/>
            <a:ext cx="857506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36.</a:t>
            </a:r>
            <a:r>
              <a:rPr lang="zh-CN" altLang="en-US" sz="2400" dirty="0">
                <a:solidFill>
                  <a:srgbClr val="0000FF"/>
                </a:solidFill>
              </a:rPr>
              <a:t>排出下列各组物质中键的极性大小的次序，并说明理由。</a:t>
            </a:r>
            <a:endParaRPr lang="zh-CN" altLang="en-US" sz="2400" dirty="0">
              <a:solidFill>
                <a:srgbClr val="0000FF"/>
              </a:solidFill>
            </a:endParaRPr>
          </a:p>
          <a:p>
            <a:r>
              <a:rPr lang="en-US" altLang="zh-CN" sz="2400" dirty="0"/>
              <a:t>(1)NaCl</a:t>
            </a:r>
            <a:r>
              <a:rPr lang="zh-CN" altLang="en-US" sz="2400" dirty="0"/>
              <a:t>， </a:t>
            </a:r>
            <a:r>
              <a:rPr lang="en-US" altLang="zh-CN" sz="2400" dirty="0"/>
              <a:t>AlCl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 PCl</a:t>
            </a:r>
            <a:r>
              <a:rPr lang="en-US" altLang="zh-CN" sz="2400" baseline="-25000" dirty="0"/>
              <a:t>3</a:t>
            </a:r>
            <a:endParaRPr lang="en-US" altLang="zh-CN" sz="2400" baseline="-25000" dirty="0"/>
          </a:p>
          <a:p>
            <a:r>
              <a:rPr lang="en-US" altLang="zh-CN" sz="2400" dirty="0"/>
              <a:t>(2)CCl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 ,   SiCl</a:t>
            </a:r>
            <a:r>
              <a:rPr lang="en-US" altLang="zh-CN" sz="2400" baseline="-25000" dirty="0"/>
              <a:t>4</a:t>
            </a:r>
            <a:endParaRPr lang="en-US" altLang="zh-CN" sz="2400" baseline="-25000" dirty="0"/>
          </a:p>
          <a:p>
            <a:r>
              <a:rPr lang="en-US" altLang="zh-CN" sz="2400" dirty="0"/>
              <a:t>(3)SeC1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 SbC1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,  PCl</a:t>
            </a:r>
            <a:r>
              <a:rPr lang="en-US" altLang="zh-CN" sz="2400" baseline="-25000" dirty="0"/>
              <a:t>3</a:t>
            </a:r>
            <a:endParaRPr lang="zh-CN" altLang="en-US" sz="2400" baseline="-250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p>
            <a:fld id="{11B42E37-8F9F-4246-ABA2-7855CFFC6350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29624" y="2414722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(1) Na-Cl 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=2.1;  Al-Cl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 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=1.5;  P-Cl 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=0.9   </a:t>
            </a:r>
            <a:endParaRPr lang="zh-CN" altLang="en-US" sz="2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9624" y="3429000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(2) C-Cl 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=0.5;  Si-Cl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 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=1.2</a:t>
            </a:r>
            <a:endParaRPr lang="zh-CN" altLang="en-US" sz="2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4267" y="2911637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键的极性不断减小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267" y="3890665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键的极性不断增大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9624" y="4443278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(3) Se-Cl 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=1.7;  Sb-Cl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 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=1.1 ;  P-Cl  </a:t>
            </a:r>
            <a:r>
              <a:rPr lang="el-GR" altLang="zh-CN" sz="2400" dirty="0">
                <a:solidFill>
                  <a:srgbClr val="0000FF"/>
                </a:solidFill>
                <a:latin typeface="+mn-ea"/>
              </a:rPr>
              <a:t>Δ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𝛘 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=0.9 </a:t>
            </a:r>
            <a:endParaRPr lang="zh-CN" altLang="en-US" sz="2400" dirty="0">
              <a:solidFill>
                <a:srgbClr val="0000FF"/>
              </a:solidFill>
              <a:latin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4267" y="4904943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键的极性不断减小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255679" y="786870"/>
            <a:ext cx="5459730" cy="161890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211</a:t>
            </a:r>
            <a:r>
              <a:rPr kumimoji="1" lang="zh-CN" altLang="en-US" sz="32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sz="32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20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27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29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1" lang="en-US" altLang="zh-CN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32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</a:t>
            </a:r>
            <a:r>
              <a:rPr kumimoji="1"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38</a:t>
            </a:r>
            <a:r>
              <a:rPr kumimoji="1" lang="zh-CN" altLang="en-US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kumimoji="1" lang="zh-CN" altLang="en-US" sz="2800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1" lang="zh-CN" altLang="en-US" sz="2800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55679" y="2405775"/>
            <a:ext cx="84741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20.</a:t>
            </a:r>
            <a:r>
              <a:rPr lang="zh-CN" altLang="en-US" sz="2400" dirty="0"/>
              <a:t>分子间作用力有哪几种？分子间作用力大小对物质的物理性质有何影响？</a:t>
            </a:r>
            <a:endParaRPr 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55679" y="3236772"/>
            <a:ext cx="847410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答：</a:t>
            </a:r>
            <a:r>
              <a:rPr lang="zh-CN" altLang="en-US" sz="2000" dirty="0">
                <a:solidFill>
                  <a:srgbClr val="FF0000"/>
                </a:solidFill>
              </a:rPr>
              <a:t>分子间作用力包括取向力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诱导力</a:t>
            </a:r>
            <a:r>
              <a:rPr lang="zh-CN" altLang="en-US" sz="2000" dirty="0"/>
              <a:t>、</a:t>
            </a:r>
            <a:r>
              <a:rPr lang="zh-CN" altLang="en-US" sz="2000" dirty="0">
                <a:solidFill>
                  <a:srgbClr val="FF0000"/>
                </a:solidFill>
              </a:rPr>
              <a:t>色散力</a:t>
            </a:r>
            <a:r>
              <a:rPr lang="zh-CN" altLang="en-US" sz="2000" dirty="0"/>
              <a:t>和</a:t>
            </a:r>
            <a:r>
              <a:rPr lang="zh-CN" altLang="en-US" sz="2000" dirty="0">
                <a:solidFill>
                  <a:srgbClr val="FF0000"/>
                </a:solidFill>
              </a:rPr>
              <a:t>氢键</a:t>
            </a:r>
            <a:r>
              <a:rPr lang="zh-CN" altLang="en-US" sz="2000" dirty="0"/>
              <a:t>。在非极性分子之间只有色散力；在非极性分子和极性分子之间存在着色散力和诱导力；在极性分子之间同时存在着取向力、诱导力和色散力。色散力是分子间力中最普遍的一种力，氢键是一种特殊的分子间作用力。</a:t>
            </a:r>
            <a:endParaRPr lang="zh-CN" altLang="en-US" sz="2000" dirty="0"/>
          </a:p>
          <a:p>
            <a:r>
              <a:rPr lang="zh-CN" altLang="en-US" sz="2000" dirty="0">
                <a:solidFill>
                  <a:srgbClr val="FF0000"/>
                </a:solidFill>
              </a:rPr>
              <a:t>分子间作用力主要影响物质的熔点、沸点、溶解度、硬度等物理性质</a:t>
            </a:r>
            <a:r>
              <a:rPr lang="zh-CN" altLang="en-US" sz="2000" dirty="0"/>
              <a:t>。例如，同族元素单质及同类型化合物，其熔点、沸点一般随相对分子质量的增大而升高，主要原因是随着相对分子质量的增大，分子的变形程度增大，分子间色散力增大；物质的溶解性遵循“相似者相溶”的经验规则。</a:t>
            </a:r>
            <a:endParaRPr lang="en-US" sz="2000" dirty="0"/>
          </a:p>
        </p:txBody>
      </p:sp>
      <p:sp>
        <p:nvSpPr>
          <p:cNvPr id="8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结构化学基础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7" y="785529"/>
            <a:ext cx="8575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标准摩尔生成吉布斯函数变 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f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baseline="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kumimoji="1" lang="en-US" altLang="zh-CN" sz="2400" dirty="0">
              <a:solidFill>
                <a:srgbClr val="000000"/>
              </a:solidFill>
              <a:latin typeface="+mn-ea"/>
              <a:cs typeface="Times New Roman" panose="02020603050405020304" pitchFamily="18" charset="0"/>
            </a:endParaRPr>
          </a:p>
          <a:p>
            <a:r>
              <a:rPr kumimoji="1" lang="zh-CN" altLang="en-US" sz="2400" dirty="0">
                <a:solidFill>
                  <a:srgbClr val="000000"/>
                </a:solidFill>
                <a:latin typeface="+mn-ea"/>
                <a:cs typeface="Times New Roman" panose="02020603050405020304" pitchFamily="18" charset="0"/>
              </a:rPr>
              <a:t>标准摩尔吉布斯函数变（计算） </a:t>
            </a:r>
            <a:r>
              <a:rPr kumimoji="1" lang="zh-CN" altLang="en-US" sz="24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2400" baseline="-300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r </a:t>
            </a:r>
            <a:r>
              <a:rPr kumimoji="1" lang="en-US" altLang="zh-CN" sz="24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G</a:t>
            </a:r>
            <a:r>
              <a:rPr kumimoji="1" lang="en-US" altLang="zh-CN" sz="2400" baseline="-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m</a:t>
            </a:r>
            <a:r>
              <a:rPr kumimoji="1" lang="en-US" altLang="zh-CN" sz="2400" baseline="30000" dirty="0" err="1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endParaRPr lang="en-US" altLang="zh-CN" sz="2400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284467" y="2258233"/>
            <a:ext cx="6558247" cy="110799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200" baseline="-300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200" baseline="-30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2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＜</a:t>
            </a:r>
            <a:r>
              <a:rPr kumimoji="1" lang="en-US" altLang="zh-CN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  </a:t>
            </a:r>
            <a:r>
              <a:rPr kumimoji="1" lang="zh-CN" altLang="en-US" sz="2200" dirty="0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反应自发正向进行；</a:t>
            </a:r>
            <a:endParaRPr kumimoji="1" lang="zh-CN" altLang="en-US" sz="2200" dirty="0">
              <a:solidFill>
                <a:srgbClr val="0000FF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200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2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2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= 0  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反应进行到极限，正逆反应达到平衡；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200" baseline="-30000" dirty="0" err="1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kumimoji="1" lang="en-US" altLang="zh-CN" sz="22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kumimoji="1" lang="en-US" altLang="zh-CN" sz="2200" baseline="-25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＞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  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反应不能自发进行</a:t>
            </a:r>
            <a:r>
              <a:rPr kumimoji="1"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,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逆反应自发进行</a:t>
            </a:r>
            <a:r>
              <a:rPr kumimoji="1"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。</a:t>
            </a:r>
            <a:endParaRPr kumimoji="1" lang="zh-CN" altLang="en-US" sz="2200" dirty="0">
              <a:solidFill>
                <a:srgbClr val="000000"/>
              </a:solidFill>
              <a:latin typeface="Times New Roman" panose="02020603050405020304" pitchFamily="18" charset="0"/>
              <a:ea typeface="华文新魏" panose="02010800040101010101" pitchFamily="2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altLang="zh-CN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2.3 </a:t>
            </a: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化学反应方向</a:t>
            </a:r>
            <a:r>
              <a:rPr kumimoji="1" lang="zh-CN" altLang="en-US" sz="3200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3000" baseline="-25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r</a:t>
            </a:r>
            <a:r>
              <a:rPr lang="en-US" altLang="zh-CN" sz="3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G</a:t>
            </a:r>
            <a:r>
              <a:rPr lang="en-US" altLang="zh-CN" sz="3000" baseline="-25000" dirty="0" err="1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m</a:t>
            </a:r>
            <a:endParaRPr lang="zh-CN" altLang="en-US" sz="3000" baseline="-25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5399" y="1685519"/>
            <a:ext cx="191357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00FF"/>
                </a:solidFill>
              </a:rPr>
              <a:t>G = H - T•S</a:t>
            </a:r>
            <a:endParaRPr lang="en-US" altLang="zh-CN" sz="2800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087573" y="1686969"/>
            <a:ext cx="3755141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err="1">
                <a:solidFill>
                  <a:srgbClr val="0000FF"/>
                </a:solidFill>
              </a:rPr>
              <a:t>G</a:t>
            </a:r>
            <a:r>
              <a:rPr lang="en-US" altLang="zh-CN" sz="28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800" dirty="0">
                <a:solidFill>
                  <a:srgbClr val="0000FF"/>
                </a:solidFill>
              </a:rPr>
              <a:t> = </a:t>
            </a:r>
            <a:r>
              <a:rPr kumimoji="1"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err="1">
                <a:solidFill>
                  <a:srgbClr val="0000FF"/>
                </a:solidFill>
              </a:rPr>
              <a:t>H</a:t>
            </a:r>
            <a:r>
              <a:rPr lang="en-US" altLang="zh-CN" sz="28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800" dirty="0">
                <a:solidFill>
                  <a:srgbClr val="0000FF"/>
                </a:solidFill>
              </a:rPr>
              <a:t> - </a:t>
            </a:r>
            <a:r>
              <a:rPr lang="en-US" altLang="zh-CN" sz="2800" dirty="0" err="1">
                <a:solidFill>
                  <a:srgbClr val="0000FF"/>
                </a:solidFill>
              </a:rPr>
              <a:t>T•</a:t>
            </a:r>
            <a:r>
              <a:rPr kumimoji="1" lang="en-US" altLang="zh-CN" sz="28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kumimoji="1" lang="en-US" altLang="zh-CN" sz="2800" baseline="-25000" dirty="0" err="1">
                <a:solidFill>
                  <a:srgbClr val="0000FF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800" dirty="0" err="1">
                <a:solidFill>
                  <a:srgbClr val="0000FF"/>
                </a:solidFill>
              </a:rPr>
              <a:t>S</a:t>
            </a:r>
            <a:r>
              <a:rPr lang="en-US" altLang="zh-CN" sz="2800" baseline="-25000" dirty="0" err="1">
                <a:solidFill>
                  <a:srgbClr val="0000FF"/>
                </a:solidFill>
              </a:rPr>
              <a:t>m</a:t>
            </a:r>
            <a:endParaRPr lang="en-US" altLang="zh-CN" sz="2800" baseline="-25000" dirty="0">
              <a:solidFill>
                <a:srgbClr val="0000FF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05400" y="3890089"/>
            <a:ext cx="6558246" cy="1133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b="1" kern="0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= </a:t>
            </a:r>
            <a:r>
              <a:rPr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– T·</a:t>
            </a:r>
            <a:r>
              <a:rPr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                 ≈ </a:t>
            </a:r>
            <a:r>
              <a:rPr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Δ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(298.15 K)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– T·</a:t>
            </a:r>
            <a:r>
              <a:rPr lang="el-GR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Δ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r</a:t>
            </a:r>
            <a:r>
              <a:rPr lang="en-US" altLang="zh-CN" sz="24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400" b="1" kern="0" baseline="300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(298.15 K)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467" y="3394209"/>
            <a:ext cx="864312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 anchor="t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一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已知反应的</a:t>
            </a:r>
            <a:r>
              <a:rPr lang="el-GR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H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kumimoji="1" lang="en-US" altLang="zh-CN" sz="2400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zh-CN" altLang="en-US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和</a:t>
            </a:r>
            <a:r>
              <a:rPr lang="el-GR" altLang="zh-CN" sz="2400" dirty="0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Δ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r</a:t>
            </a:r>
            <a:r>
              <a:rPr lang="en-US" altLang="zh-CN" sz="2400" i="1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S</a:t>
            </a:r>
            <a:r>
              <a:rPr lang="en-US" altLang="zh-CN" sz="2400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+mn-ea"/>
              </a:rPr>
              <a:t>m</a:t>
            </a:r>
            <a:r>
              <a:rPr kumimoji="1" lang="en-US" altLang="zh-CN" sz="2400" kern="0" baseline="30000" dirty="0" err="1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6" name="内容占位符 2"/>
          <p:cNvSpPr>
            <a:spLocks noGrp="1"/>
          </p:cNvSpPr>
          <p:nvPr>
            <p:ph idx="4294967295"/>
          </p:nvPr>
        </p:nvSpPr>
        <p:spPr>
          <a:xfrm>
            <a:off x="284467" y="5104423"/>
            <a:ext cx="8664764" cy="36512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>
            <a:noAutofit/>
          </a:bodyPr>
          <a:lstStyle/>
          <a:p>
            <a:pPr marL="0" indent="0">
              <a:lnSpc>
                <a:spcPts val="2445"/>
              </a:lnSpc>
              <a:buNone/>
            </a:pPr>
            <a:r>
              <a:rPr lang="zh-CN" altLang="en-US" sz="2400" dirty="0">
                <a:solidFill>
                  <a:srgbClr val="FF0000"/>
                </a:solidFill>
                <a:highlight>
                  <a:srgbClr val="FFFF00"/>
                </a:highlight>
                <a:latin typeface="华文楷体" panose="02010600040101010101" pitchFamily="2" charset="-122"/>
                <a:ea typeface="华文楷体" panose="02010600040101010101" pitchFamily="2" charset="-122"/>
              </a:rPr>
              <a:t>二</a:t>
            </a:r>
            <a:r>
              <a:rPr lang="zh-CN" altLang="en-US" sz="24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：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利用反应中有关物质的</a:t>
            </a:r>
            <a:r>
              <a:rPr lang="zh-CN" altLang="en-US" sz="2400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标准摩尔生成吉布斯自由能</a:t>
            </a:r>
            <a:r>
              <a:rPr lang="zh-CN" altLang="en-US" sz="2400" dirty="0">
                <a:latin typeface="华文楷体" panose="02010600040101010101" pitchFamily="2" charset="-122"/>
                <a:ea typeface="华文楷体" panose="02010600040101010101" pitchFamily="2" charset="-122"/>
              </a:rPr>
              <a:t>来计算。</a:t>
            </a:r>
            <a:endParaRPr lang="zh-CN" altLang="en-US" sz="2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Object 11"/>
              <p:cNvSpPr txBox="1"/>
              <p:nvPr/>
            </p:nvSpPr>
            <p:spPr bwMode="auto">
              <a:xfrm>
                <a:off x="805399" y="5595637"/>
                <a:ext cx="6558247" cy="605682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θ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298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K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Σ"/>
                          <m:supHide m:val="on"/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B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f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b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B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7" name="Object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5399" y="5595637"/>
                <a:ext cx="6558247" cy="605682"/>
              </a:xfrm>
              <a:prstGeom prst="rect">
                <a:avLst/>
              </a:prstGeom>
              <a:blipFill rotWithShape="1">
                <a:blip r:embed="rId1"/>
                <a:stretch>
                  <a:fillRect l="-3" t="-3" r="3" b="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6842714" y="2411912"/>
                <a:ext cx="2106517" cy="84510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0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临界点温度 </a:t>
                </a:r>
                <a:r>
                  <a:rPr lang="en-US" altLang="zh-CN" sz="20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000" baseline="-25000" dirty="0" err="1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critical</a:t>
                </a:r>
                <a:r>
                  <a:rPr lang="en-US" altLang="zh-CN" sz="2000" baseline="-250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 point </a:t>
                </a:r>
                <a:r>
                  <a:rPr lang="en-US" altLang="zh-CN" sz="2000" dirty="0"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IE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l-GR" altLang="zh-CN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altLang="zh-CN" baseline="-25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  <m:r>
                          <m:rPr>
                            <m:nor/>
                          </m:rPr>
                          <a:rPr lang="en-US" altLang="zh-CN" baseline="-25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kumimoji="1" lang="en-US" altLang="zh-CN" baseline="30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Webdings" panose="05030102010509060703" pitchFamily="18" charset="2"/>
                          </a:rPr>
                          <m:t>θ</m:t>
                        </m:r>
                      </m:num>
                      <m:den>
                        <m:r>
                          <m:rPr>
                            <m:nor/>
                          </m:rPr>
                          <a:rPr lang="el-GR" altLang="zh-CN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Δ</m:t>
                        </m:r>
                        <m:r>
                          <m:rPr>
                            <m:nor/>
                          </m:rPr>
                          <a:rPr lang="en-US" altLang="zh-CN" baseline="-2500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r</m:t>
                        </m:r>
                        <m:r>
                          <m:rPr>
                            <m:nor/>
                          </m:rPr>
                          <a:rPr lang="en-US" altLang="zh-CN" i="1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S</m:t>
                        </m:r>
                        <m:r>
                          <m:rPr>
                            <m:nor/>
                          </m:rPr>
                          <a:rPr lang="en-US" altLang="zh-CN" baseline="-25000" dirty="0">
                            <a:latin typeface="Times New Roman" panose="020206030504050203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m</m:t>
                        </m:r>
                        <m:r>
                          <m:rPr>
                            <m:nor/>
                          </m:rPr>
                          <a:rPr kumimoji="1" lang="en-US" altLang="zh-CN" baseline="30000" dirty="0">
                            <a:solidFill>
                              <a:srgbClr val="000000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  <a:sym typeface="Webdings" panose="05030102010509060703" pitchFamily="18" charset="2"/>
                          </a:rPr>
                          <m:t>θ</m:t>
                        </m:r>
                      </m:den>
                    </m:f>
                  </m:oMath>
                </a14:m>
                <a:endParaRPr lang="zh-CN" altLang="en-US" sz="2000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2714" y="2411912"/>
                <a:ext cx="2106517" cy="845103"/>
              </a:xfrm>
              <a:prstGeom prst="rect">
                <a:avLst/>
              </a:prstGeom>
              <a:blipFill rotWithShape="1">
                <a:blip r:embed="rId2"/>
                <a:stretch>
                  <a:fillRect l="-28" t="-22" r="8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2" grpId="0" animBg="1"/>
      <p:bldP spid="25" grpId="0" animBg="1"/>
      <p:bldP spid="26" grpId="0" animBg="1" build="p"/>
      <p:bldP spid="2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5678" y="793573"/>
            <a:ext cx="868512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dirty="0"/>
              <a:t>27.</a:t>
            </a:r>
            <a:r>
              <a:rPr lang="zh-CN" altLang="en-US" sz="2200" dirty="0"/>
              <a:t>指出下列原子轨道相应的主量子数</a:t>
            </a:r>
            <a:r>
              <a:rPr lang="en-US" altLang="zh-CN" sz="2200" dirty="0"/>
              <a:t>n</a:t>
            </a:r>
            <a:r>
              <a:rPr lang="zh-CN" altLang="en-US" sz="2200" dirty="0"/>
              <a:t>、角量子数</a:t>
            </a:r>
            <a:r>
              <a:rPr lang="en-US" altLang="zh-CN" sz="2200" dirty="0"/>
              <a:t>l</a:t>
            </a:r>
            <a:r>
              <a:rPr lang="zh-CN" altLang="en-US" sz="2200" dirty="0"/>
              <a:t>的数值。每一种轨道所包含的轨道数各是多少？</a:t>
            </a:r>
            <a:endParaRPr lang="en-US" sz="2200" dirty="0"/>
          </a:p>
        </p:txBody>
      </p:sp>
      <p:sp>
        <p:nvSpPr>
          <p:cNvPr id="6" name="文本框 5"/>
          <p:cNvSpPr txBox="1"/>
          <p:nvPr/>
        </p:nvSpPr>
        <p:spPr>
          <a:xfrm>
            <a:off x="2985544" y="1556223"/>
            <a:ext cx="2493041" cy="5232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6s, 3p, 4d, 5f</a:t>
            </a:r>
            <a:endParaRPr lang="en-US" sz="2800" dirty="0"/>
          </a:p>
        </p:txBody>
      </p:sp>
      <p:graphicFrame>
        <p:nvGraphicFramePr>
          <p:cNvPr id="7" name="表格 14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133231" y="2169601"/>
          <a:ext cx="6096000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/>
                <a:gridCol w="1524000"/>
                <a:gridCol w="1524000"/>
                <a:gridCol w="1524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原子轨道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l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轨道数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400" dirty="0"/>
                        <a:t>6</a:t>
                      </a:r>
                      <a:r>
                        <a:rPr lang="en-US" sz="2400" dirty="0"/>
                        <a:t>s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6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3p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4d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4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2400" dirty="0"/>
                        <a:t>5f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5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7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bldLvl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81135" y="911666"/>
            <a:ext cx="803421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29,</a:t>
            </a:r>
            <a:r>
              <a:rPr lang="zh-CN" altLang="en-US" sz="2400" dirty="0"/>
              <a:t>指出下列各组量子数哪些是不合理的？加以改正。</a:t>
            </a:r>
            <a:endParaRPr lang="en-US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4080" y="1373330"/>
            <a:ext cx="5037798" cy="423367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412979" y="2643228"/>
            <a:ext cx="1078523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2580641" y="3429000"/>
            <a:ext cx="832338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矩形 8"/>
          <p:cNvSpPr/>
          <p:nvPr/>
        </p:nvSpPr>
        <p:spPr>
          <a:xfrm>
            <a:off x="4400553" y="3490168"/>
            <a:ext cx="1000368" cy="482599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/>
        </p:nvSpPr>
        <p:spPr>
          <a:xfrm>
            <a:off x="2586113" y="4245551"/>
            <a:ext cx="977702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2580642" y="4994897"/>
            <a:ext cx="832338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矩形 11"/>
          <p:cNvSpPr/>
          <p:nvPr/>
        </p:nvSpPr>
        <p:spPr>
          <a:xfrm>
            <a:off x="3467104" y="4994896"/>
            <a:ext cx="933450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矩形 12"/>
          <p:cNvSpPr/>
          <p:nvPr/>
        </p:nvSpPr>
        <p:spPr>
          <a:xfrm>
            <a:off x="4462985" y="5006071"/>
            <a:ext cx="1000369" cy="544901"/>
          </a:xfrm>
          <a:prstGeom prst="rect">
            <a:avLst/>
          </a:prstGeom>
          <a:ln w="38100">
            <a:solidFill>
              <a:srgbClr val="FF0000"/>
            </a:solidFill>
            <a:prstDash val="sys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57907" y="1121397"/>
            <a:ext cx="8628185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32.写出下列各种离子的外层电子分布式，并指出它们各属何种外层电子构型。</a:t>
            </a:r>
            <a:endParaRPr lang="en-US" sz="2400" dirty="0"/>
          </a:p>
          <a:p>
            <a:pPr algn="ctr"/>
            <a:r>
              <a:rPr lang="en-US" sz="2800" dirty="0"/>
              <a:t>(1)Mn</a:t>
            </a:r>
            <a:r>
              <a:rPr lang="en-US" sz="2800" baseline="30000" dirty="0"/>
              <a:t>2+</a:t>
            </a:r>
            <a:r>
              <a:rPr lang="en-US" sz="2800" dirty="0"/>
              <a:t>  (2)Cd</a:t>
            </a:r>
            <a:r>
              <a:rPr lang="en-US" sz="2800" baseline="30000" dirty="0"/>
              <a:t>2+</a:t>
            </a:r>
            <a:r>
              <a:rPr lang="en-US" sz="2800" dirty="0"/>
              <a:t>  (3)Fe</a:t>
            </a:r>
            <a:r>
              <a:rPr lang="en-US" sz="2800" baseline="30000" dirty="0"/>
              <a:t>2+</a:t>
            </a:r>
            <a:r>
              <a:rPr lang="en-US" sz="2800" dirty="0"/>
              <a:t>  (4)Ag</a:t>
            </a:r>
            <a:r>
              <a:rPr lang="en-US" altLang="zh-CN" sz="2800" baseline="30000" dirty="0"/>
              <a:t>+</a:t>
            </a:r>
            <a:r>
              <a:rPr lang="en-US" sz="2800" dirty="0"/>
              <a:t> (5)Se</a:t>
            </a:r>
            <a:r>
              <a:rPr lang="en-US" sz="2800" baseline="30000" dirty="0"/>
              <a:t>2</a:t>
            </a:r>
            <a:r>
              <a:rPr lang="en-US" altLang="zh-CN" sz="2800" baseline="30000" dirty="0"/>
              <a:t>+</a:t>
            </a:r>
            <a:r>
              <a:rPr lang="en-US" altLang="zh-CN" sz="2800" dirty="0"/>
              <a:t>  </a:t>
            </a:r>
            <a:r>
              <a:rPr lang="en-US" sz="2800" dirty="0"/>
              <a:t>(6)Cu</a:t>
            </a:r>
            <a:r>
              <a:rPr lang="en-US" sz="2800" baseline="30000" dirty="0"/>
              <a:t>2+</a:t>
            </a:r>
            <a:r>
              <a:rPr lang="en-US" sz="2800" dirty="0"/>
              <a:t> </a:t>
            </a:r>
            <a:r>
              <a:rPr lang="en-US" sz="2800" baseline="30000" dirty="0"/>
              <a:t> </a:t>
            </a:r>
            <a:r>
              <a:rPr lang="en-US" sz="2800" dirty="0"/>
              <a:t>(7)T</a:t>
            </a:r>
            <a:r>
              <a:rPr lang="en-US" altLang="zh-CN" sz="2800" dirty="0"/>
              <a:t>i</a:t>
            </a:r>
            <a:r>
              <a:rPr lang="en-US" sz="2800" baseline="30000" dirty="0"/>
              <a:t>4+</a:t>
            </a:r>
            <a:endParaRPr lang="en-US" sz="2800" baseline="30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6810" y="2470696"/>
            <a:ext cx="8650378" cy="357841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892061" y="4720492"/>
            <a:ext cx="1047262" cy="468923"/>
          </a:xfrm>
          <a:prstGeom prst="rect">
            <a:avLst/>
          </a:prstGeom>
          <a:solidFill>
            <a:schemeClr val="bg1"/>
          </a:solidFill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r>
              <a:rPr lang="en-US" altLang="zh-CN" dirty="0"/>
              <a:t>s</a:t>
            </a:r>
            <a:r>
              <a:rPr lang="en-US" altLang="zh-CN" baseline="30000" dirty="0"/>
              <a:t>2</a:t>
            </a:r>
            <a:r>
              <a:rPr lang="en-US" altLang="zh-CN" dirty="0"/>
              <a:t>4p</a:t>
            </a:r>
            <a:r>
              <a:rPr lang="en-US" altLang="zh-CN" baseline="30000" dirty="0"/>
              <a:t>2</a:t>
            </a:r>
            <a:endParaRPr lang="en-US" baseline="30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7907" y="838029"/>
            <a:ext cx="8458517" cy="1279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t="19202"/>
          <a:stretch>
            <a:fillRect/>
          </a:stretch>
        </p:blipFill>
        <p:spPr>
          <a:xfrm>
            <a:off x="342741" y="2117969"/>
            <a:ext cx="8288848" cy="1710006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284468" y="770818"/>
            <a:ext cx="5002426" cy="904863"/>
          </a:xfrm>
          <a:prstGeom prst="rect">
            <a:avLst/>
          </a:prstGeom>
          <a:solidFill>
            <a:srgbClr val="70AD47">
              <a:lumMod val="40000"/>
              <a:lumOff val="60000"/>
            </a:srgb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211-213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33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44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kumimoji="1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1" lang="zh-CN" altLang="en-US" b="1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6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 结构化学基础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4468" y="1700226"/>
            <a:ext cx="857506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33. </a:t>
            </a:r>
            <a:r>
              <a:rPr lang="zh-CN" altLang="en-US" sz="2400" dirty="0">
                <a:solidFill>
                  <a:srgbClr val="0000FF"/>
                </a:solidFill>
              </a:rPr>
              <a:t>根据价键理论写出下列分子的结构式（可用 </a:t>
            </a:r>
            <a:r>
              <a:rPr lang="en-US" altLang="zh-CN" sz="2400" dirty="0">
                <a:solidFill>
                  <a:srgbClr val="0000FF"/>
                </a:solidFill>
              </a:rPr>
              <a:t>- </a:t>
            </a:r>
            <a:r>
              <a:rPr lang="zh-CN" altLang="en-US" sz="2400" dirty="0">
                <a:solidFill>
                  <a:srgbClr val="0000FF"/>
                </a:solidFill>
              </a:rPr>
              <a:t>短线表示 一 对共用电子）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84468" y="2454688"/>
            <a:ext cx="85750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HClO</a:t>
            </a:r>
            <a:r>
              <a:rPr lang="en-US" altLang="zh-CN" dirty="0"/>
              <a:t>,   Hg</a:t>
            </a:r>
            <a:r>
              <a:rPr lang="en-US" altLang="zh-CN" baseline="-25000" dirty="0"/>
              <a:t>2</a:t>
            </a:r>
            <a:r>
              <a:rPr lang="en-US" altLang="zh-CN" dirty="0"/>
              <a:t>Cl</a:t>
            </a:r>
            <a:r>
              <a:rPr lang="en-US" altLang="zh-CN" baseline="-25000" dirty="0"/>
              <a:t>2</a:t>
            </a:r>
            <a:r>
              <a:rPr lang="en-US" altLang="zh-CN" dirty="0"/>
              <a:t>,   HCN,   SiH</a:t>
            </a:r>
            <a:r>
              <a:rPr lang="en-US" altLang="zh-CN" baseline="-25000" dirty="0"/>
              <a:t>4</a:t>
            </a:r>
            <a:r>
              <a:rPr lang="en-US" altLang="zh-CN" dirty="0"/>
              <a:t>,   BCl</a:t>
            </a:r>
            <a:r>
              <a:rPr lang="en-US" altLang="zh-CN" baseline="-25000" dirty="0"/>
              <a:t>3</a:t>
            </a:r>
            <a:r>
              <a:rPr lang="en-US" altLang="zh-CN" dirty="0"/>
              <a:t>,   OF</a:t>
            </a:r>
            <a:r>
              <a:rPr lang="en-US" altLang="zh-CN" baseline="-25000" dirty="0"/>
              <a:t>2</a:t>
            </a:r>
            <a:r>
              <a:rPr lang="en-US" altLang="zh-CN" dirty="0"/>
              <a:t>,   N</a:t>
            </a:r>
            <a:r>
              <a:rPr lang="en-US" altLang="zh-CN" baseline="-25000" dirty="0"/>
              <a:t>2</a:t>
            </a:r>
            <a:r>
              <a:rPr lang="en-US" altLang="zh-CN" dirty="0"/>
              <a:t>H</a:t>
            </a:r>
            <a:r>
              <a:rPr lang="en-US" altLang="zh-CN" baseline="-25000" dirty="0"/>
              <a:t>4</a:t>
            </a:r>
            <a:r>
              <a:rPr lang="en-US" altLang="zh-CN" dirty="0"/>
              <a:t>,   CS</a:t>
            </a:r>
            <a:r>
              <a:rPr lang="en-US" altLang="zh-CN" baseline="-25000" dirty="0"/>
              <a:t>2</a:t>
            </a:r>
            <a:r>
              <a:rPr lang="en-US" altLang="zh-CN" dirty="0"/>
              <a:t>,   N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712157" y="3518604"/>
          <a:ext cx="1000125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CS ChemDraw Drawing" r:id="rId1" imgW="920115" imgH="209550" progId="ChemDraw.Document.6.0">
                  <p:embed/>
                </p:oleObj>
              </mc:Choice>
              <mc:Fallback>
                <p:oleObj name="CS ChemDraw Drawing" r:id="rId1" imgW="920115" imgH="209550" progId="ChemDraw.Document.6.0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12157" y="3518604"/>
                        <a:ext cx="1000125" cy="22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2788356" y="3497967"/>
          <a:ext cx="1701800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" name="CS ChemDraw Drawing" r:id="rId3" imgW="1566545" imgH="244475" progId="ChemDraw.Document.6.0">
                  <p:embed/>
                </p:oleObj>
              </mc:Choice>
              <mc:Fallback>
                <p:oleObj name="CS ChemDraw Drawing" r:id="rId3" imgW="1566545" imgH="244475" progId="ChemDraw.Document.6.0">
                  <p:embed/>
                  <p:pic>
                    <p:nvPicPr>
                      <p:cNvPr id="0" name="图片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788356" y="3497967"/>
                        <a:ext cx="1701800" cy="2619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/>
        </p:nvGraphicFramePr>
        <p:xfrm>
          <a:off x="5566230" y="3518604"/>
          <a:ext cx="954087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CS ChemDraw Drawing" r:id="rId5" imgW="879475" imgH="209550" progId="ChemDraw.Document.6.0">
                  <p:embed/>
                </p:oleObj>
              </mc:Choice>
              <mc:Fallback>
                <p:oleObj name="CS ChemDraw Drawing" r:id="rId5" imgW="879475" imgH="209550" progId="ChemDraw.Document.6.0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6230" y="3518604"/>
                        <a:ext cx="954087" cy="22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7596392" y="3140779"/>
          <a:ext cx="954087" cy="976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CS ChemDraw Drawing" r:id="rId7" imgW="879475" imgH="902970" progId="ChemDraw.Document.6.0">
                  <p:embed/>
                </p:oleObj>
              </mc:Choice>
              <mc:Fallback>
                <p:oleObj name="CS ChemDraw Drawing" r:id="rId7" imgW="879475" imgH="902970" progId="ChemDraw.Document.6.0">
                  <p:embed/>
                  <p:pic>
                    <p:nvPicPr>
                      <p:cNvPr id="0" name="图片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596392" y="3140779"/>
                        <a:ext cx="954087" cy="976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672872" y="4512610"/>
          <a:ext cx="873125" cy="871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CS ChemDraw Drawing" r:id="rId9" imgW="803910" imgH="803910" progId="ChemDraw.Document.6.0">
                  <p:embed/>
                </p:oleObj>
              </mc:Choice>
              <mc:Fallback>
                <p:oleObj name="CS ChemDraw Drawing" r:id="rId9" imgW="803910" imgH="803910" progId="ChemDraw.Document.6.0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672872" y="4512610"/>
                        <a:ext cx="873125" cy="871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/>
        </p:nvGraphicFramePr>
        <p:xfrm>
          <a:off x="2392903" y="4743591"/>
          <a:ext cx="830263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CS ChemDraw Drawing" r:id="rId11" imgW="768985" imgH="384175" progId="ChemDraw.Document.6.0">
                  <p:embed/>
                </p:oleObj>
              </mc:Choice>
              <mc:Fallback>
                <p:oleObj name="CS ChemDraw Drawing" r:id="rId11" imgW="768985" imgH="384175" progId="ChemDraw.Document.6.0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392903" y="4743591"/>
                        <a:ext cx="830263" cy="409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/>
        </p:nvGraphicFramePr>
        <p:xfrm>
          <a:off x="4070072" y="4510228"/>
          <a:ext cx="955675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" name="CS ChemDraw Drawing" r:id="rId13" imgW="879475" imgH="809625" progId="ChemDraw.Document.6.0">
                  <p:embed/>
                </p:oleObj>
              </mc:Choice>
              <mc:Fallback>
                <p:oleObj name="CS ChemDraw Drawing" r:id="rId13" imgW="879475" imgH="809625" progId="ChemDraw.Document.6.0">
                  <p:embed/>
                  <p:pic>
                    <p:nvPicPr>
                      <p:cNvPr id="0" name="图片 2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70072" y="4510228"/>
                        <a:ext cx="955675" cy="876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5872653" y="4838047"/>
          <a:ext cx="942975" cy="22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" name="CS ChemDraw Drawing" r:id="rId15" imgW="873760" imgH="209550" progId="ChemDraw.Document.6.0">
                  <p:embed/>
                </p:oleObj>
              </mc:Choice>
              <mc:Fallback>
                <p:oleObj name="CS ChemDraw Drawing" r:id="rId15" imgW="873760" imgH="209550" progId="ChemDraw.Document.6.0">
                  <p:embed/>
                  <p:pic>
                    <p:nvPicPr>
                      <p:cNvPr id="0" name="图片 22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872653" y="4838047"/>
                        <a:ext cx="942975" cy="220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/>
        </p:nvGraphicFramePr>
        <p:xfrm>
          <a:off x="7662534" y="4841222"/>
          <a:ext cx="574675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" name="CS ChemDraw Drawing" r:id="rId17" imgW="530225" imgH="203835" progId="ChemDraw.Document.6.0">
                  <p:embed/>
                </p:oleObj>
              </mc:Choice>
              <mc:Fallback>
                <p:oleObj name="CS ChemDraw Drawing" r:id="rId17" imgW="530225" imgH="203835" progId="ChemDraw.Document.6.0">
                  <p:embed/>
                  <p:pic>
                    <p:nvPicPr>
                      <p:cNvPr id="0" name="图片 24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662534" y="4841222"/>
                        <a:ext cx="574675" cy="2143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本框 25"/>
          <p:cNvSpPr txBox="1"/>
          <p:nvPr/>
        </p:nvSpPr>
        <p:spPr>
          <a:xfrm>
            <a:off x="322169" y="2969239"/>
            <a:ext cx="637387" cy="479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81365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第</a:t>
            </a:r>
            <a:r>
              <a:rPr lang="en-US" altLang="zh-CN" sz="2400" dirty="0">
                <a:solidFill>
                  <a:srgbClr val="0000FF"/>
                </a:solidFill>
              </a:rPr>
              <a:t>44</a:t>
            </a:r>
            <a:r>
              <a:rPr lang="zh-CN" altLang="en-US" sz="2400" dirty="0">
                <a:solidFill>
                  <a:srgbClr val="0000FF"/>
                </a:solidFill>
              </a:rPr>
              <a:t>题，填充下表。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7" name="表格 7"/>
          <p:cNvGraphicFramePr>
            <a:graphicFrameLocks noGrp="1"/>
          </p:cNvGraphicFramePr>
          <p:nvPr/>
        </p:nvGraphicFramePr>
        <p:xfrm>
          <a:off x="284468" y="1397000"/>
          <a:ext cx="8575068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78"/>
                <a:gridCol w="1429178"/>
                <a:gridCol w="1429178"/>
                <a:gridCol w="1429178"/>
                <a:gridCol w="1429178"/>
                <a:gridCol w="1429178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/>
                        <a:t>化合物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CO</a:t>
                      </a:r>
                      <a:r>
                        <a:rPr lang="en-US" altLang="zh-CN" sz="2400" baseline="-25000" dirty="0"/>
                        <a:t>2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BF</a:t>
                      </a:r>
                      <a:r>
                        <a:rPr lang="en-US" altLang="zh-CN" sz="2400" baseline="-25000" dirty="0"/>
                        <a:t>3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NH</a:t>
                      </a:r>
                      <a:r>
                        <a:rPr lang="en-US" altLang="zh-CN" sz="2400" baseline="-25000" dirty="0"/>
                        <a:t>3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SiCl</a:t>
                      </a:r>
                      <a:r>
                        <a:rPr lang="en-US" altLang="zh-CN" sz="2400" baseline="-25000" dirty="0"/>
                        <a:t>4</a:t>
                      </a:r>
                      <a:endParaRPr lang="zh-CN" altLang="en-US" sz="24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/>
                        <a:t>H</a:t>
                      </a:r>
                      <a:r>
                        <a:rPr lang="en-US" altLang="zh-CN" sz="2400" baseline="-25000" dirty="0"/>
                        <a:t>2</a:t>
                      </a:r>
                      <a:r>
                        <a:rPr lang="en-US" altLang="zh-CN" sz="2400" dirty="0"/>
                        <a:t>S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中心原子的杂化轨道类型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aseline="30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baseline="300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分子的几何构型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分子的偶极矩是否为零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2400" dirty="0"/>
                        <a:t>在水中的溶解性（难、易）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713642" y="1886672"/>
          <a:ext cx="7145890" cy="40283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9178"/>
                <a:gridCol w="1429178"/>
                <a:gridCol w="1429178"/>
                <a:gridCol w="1429178"/>
                <a:gridCol w="1429178"/>
              </a:tblGrid>
              <a:tr h="117483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err="1">
                          <a:solidFill>
                            <a:sysClr val="windowText" lastClr="000000"/>
                          </a:solidFill>
                        </a:rPr>
                        <a:t>sp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ysClr val="windowText" lastClr="000000"/>
                          </a:solidFill>
                        </a:rPr>
                        <a:t>sp</a:t>
                      </a:r>
                      <a:r>
                        <a:rPr lang="en-US" altLang="zh-CN" sz="2400" baseline="30000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zh-CN" altLang="en-US" sz="2400" baseline="30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不等性</a:t>
                      </a:r>
                      <a:r>
                        <a:rPr lang="en-US" altLang="zh-CN" sz="2400" dirty="0">
                          <a:solidFill>
                            <a:sysClr val="windowText" lastClr="000000"/>
                          </a:solidFill>
                        </a:rPr>
                        <a:t>sp</a:t>
                      </a:r>
                      <a:r>
                        <a:rPr lang="en-US" altLang="zh-CN" sz="2400" baseline="30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sz="2400" baseline="30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ysClr val="windowText" lastClr="000000"/>
                          </a:solidFill>
                        </a:rPr>
                        <a:t>sp</a:t>
                      </a:r>
                      <a:r>
                        <a:rPr lang="en-US" altLang="zh-CN" sz="2400" baseline="30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sz="2400" baseline="30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不等性</a:t>
                      </a:r>
                      <a:r>
                        <a:rPr lang="en-US" altLang="zh-CN" sz="2400" dirty="0">
                          <a:solidFill>
                            <a:sysClr val="windowText" lastClr="000000"/>
                          </a:solidFill>
                        </a:rPr>
                        <a:t>sp</a:t>
                      </a:r>
                      <a:r>
                        <a:rPr lang="en-US" altLang="zh-CN" sz="2400" baseline="30000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zh-CN" altLang="en-US" sz="2400" baseline="30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79749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直线型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平面正三角形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三角锥型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正四面体型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ysClr val="windowText" lastClr="000000"/>
                          </a:solidFill>
                        </a:rPr>
                        <a:t>V</a:t>
                      </a:r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字型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117367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是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是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否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是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否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  <a:tr h="85693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难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难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易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难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solidFill>
                            <a:sysClr val="windowText" lastClr="000000"/>
                          </a:solidFill>
                        </a:rPr>
                        <a:t>较难</a:t>
                      </a:r>
                      <a:endParaRPr lang="zh-CN" altLang="en-US" sz="2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84468" y="785529"/>
            <a:ext cx="85750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标准平衡常数</a:t>
            </a:r>
            <a:r>
              <a:rPr kumimoji="1" lang="en-US" altLang="zh-CN" sz="2400" i="1" dirty="0">
                <a:solidFill>
                  <a:srgbClr val="0000FF"/>
                </a:solidFill>
                <a:latin typeface="+mn-ea"/>
              </a:rPr>
              <a:t>K</a:t>
            </a:r>
            <a:r>
              <a:rPr kumimoji="1" lang="en-US" altLang="zh-CN" sz="2400" i="1" baseline="30000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2400" baseline="30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zh-CN" altLang="en-US" sz="2400" dirty="0">
                <a:latin typeface="+mn-ea"/>
              </a:rPr>
              <a:t>的表达及计算</a:t>
            </a:r>
            <a:endParaRPr lang="en-US" altLang="zh-CN" sz="2400" dirty="0">
              <a:latin typeface="+mn-ea"/>
            </a:endParaRPr>
          </a:p>
          <a:p>
            <a:r>
              <a:rPr kumimoji="1" lang="zh-CN" altLang="en-US" sz="2400" dirty="0">
                <a:solidFill>
                  <a:srgbClr val="1712DE"/>
                </a:solidFill>
                <a:latin typeface="+mn-ea"/>
              </a:rPr>
              <a:t>标准平衡常数</a:t>
            </a:r>
            <a:r>
              <a:rPr kumimoji="1" lang="en-US" altLang="zh-CN" sz="2400" i="1" dirty="0">
                <a:solidFill>
                  <a:srgbClr val="0000FF"/>
                </a:solidFill>
                <a:latin typeface="+mn-ea"/>
              </a:rPr>
              <a:t>K</a:t>
            </a:r>
            <a:r>
              <a:rPr kumimoji="1" lang="en-US" altLang="zh-CN" sz="2400" i="1" baseline="30000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2400" baseline="30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zh-CN" altLang="en-US" sz="2400" dirty="0">
                <a:solidFill>
                  <a:srgbClr val="1712DE"/>
                </a:solidFill>
                <a:latin typeface="+mn-ea"/>
              </a:rPr>
              <a:t>与标准摩尔吉布斯函数变的关系</a:t>
            </a:r>
            <a:r>
              <a:rPr kumimoji="1" lang="pt-BR" altLang="zh-CN" sz="2400" dirty="0">
                <a:solidFill>
                  <a:srgbClr val="0000FF"/>
                </a:solidFill>
              </a:rPr>
              <a:t>Δ</a:t>
            </a:r>
            <a:r>
              <a:rPr kumimoji="1" lang="pt-BR" altLang="zh-CN" sz="2400" baseline="-25000" dirty="0">
                <a:solidFill>
                  <a:srgbClr val="0000FF"/>
                </a:solidFill>
              </a:rPr>
              <a:t>r</a:t>
            </a:r>
            <a:r>
              <a:rPr kumimoji="1" lang="zh-CN" altLang="pt-BR" sz="2400" dirty="0">
                <a:solidFill>
                  <a:srgbClr val="0000FF"/>
                </a:solidFill>
              </a:rPr>
              <a:t>𝐺</a:t>
            </a:r>
            <a:r>
              <a:rPr kumimoji="1" lang="pt-BR" altLang="zh-CN" sz="2400" baseline="-25000" dirty="0">
                <a:solidFill>
                  <a:srgbClr val="0000FF"/>
                </a:solidFill>
              </a:rPr>
              <a:t>m</a:t>
            </a:r>
            <a:r>
              <a:rPr kumimoji="1" lang="pt-BR" altLang="zh-CN" sz="2400" baseline="30000" dirty="0">
                <a:solidFill>
                  <a:srgbClr val="0000FF"/>
                </a:solidFill>
              </a:rPr>
              <a:t>θ</a:t>
            </a:r>
            <a:endParaRPr kumimoji="1" lang="en-US" altLang="zh-CN" sz="2400" baseline="300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/>
        </p:nvGraphicFramePr>
        <p:xfrm>
          <a:off x="454071" y="1652101"/>
          <a:ext cx="5227221" cy="3223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Equation" r:id="rId1" imgW="3060700" imgH="203200" progId="Equation.3">
                  <p:embed/>
                </p:oleObj>
              </mc:Choice>
              <mc:Fallback>
                <p:oleObj name="Equation" r:id="rId1" imgW="3060700" imgH="2032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4071" y="1652101"/>
                        <a:ext cx="5227221" cy="322367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5"/>
          <p:cNvGraphicFramePr>
            <a:graphicFrameLocks noChangeAspect="1"/>
          </p:cNvGraphicFramePr>
          <p:nvPr/>
        </p:nvGraphicFramePr>
        <p:xfrm>
          <a:off x="2855180" y="1726561"/>
          <a:ext cx="423968" cy="1130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CS ChemDraw Drawing" r:id="rId3" imgW="650240" imgH="205740" progId="ChemDraw.Document.6.0">
                  <p:embed/>
                </p:oleObj>
              </mc:Choice>
              <mc:Fallback>
                <p:oleObj name="CS ChemDraw Drawing" r:id="rId3" imgW="650240" imgH="205740" progId="ChemDraw.Document.6.0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5180" y="1726561"/>
                        <a:ext cx="423968" cy="113004"/>
                      </a:xfrm>
                      <a:prstGeom prst="rect">
                        <a:avLst/>
                      </a:prstGeom>
                      <a:solidFill>
                        <a:srgbClr val="00FFFF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组合 8"/>
          <p:cNvGrpSpPr/>
          <p:nvPr/>
        </p:nvGrpSpPr>
        <p:grpSpPr>
          <a:xfrm>
            <a:off x="454071" y="2039686"/>
            <a:ext cx="2704490" cy="832608"/>
            <a:chOff x="6235173" y="6128523"/>
            <a:chExt cx="2704490" cy="832608"/>
          </a:xfrm>
          <a:noFill/>
        </p:grpSpPr>
        <p:graphicFrame>
          <p:nvGraphicFramePr>
            <p:cNvPr id="10" name="Object 6"/>
            <p:cNvGraphicFramePr>
              <a:graphicFrameLocks noChangeAspect="1"/>
            </p:cNvGraphicFramePr>
            <p:nvPr/>
          </p:nvGraphicFramePr>
          <p:xfrm>
            <a:off x="6235173" y="6417694"/>
            <a:ext cx="395959" cy="2695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" name="CS ChemDraw Drawing" r:id="rId5" imgW="596900" imgH="406400" progId="ChemDraw.Document.5.0">
                    <p:embed/>
                  </p:oleObj>
                </mc:Choice>
                <mc:Fallback>
                  <p:oleObj name="CS ChemDraw Drawing" r:id="rId5" imgW="596900" imgH="406400" progId="ChemDraw.Document.5.0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35173" y="6417694"/>
                          <a:ext cx="395959" cy="269589"/>
                        </a:xfrm>
                        <a:prstGeom prst="rect">
                          <a:avLst/>
                        </a:prstGeom>
                        <a:solidFill>
                          <a:srgbClr val="00FFFF"/>
                        </a:solidFill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2" name="Group 7"/>
            <p:cNvGrpSpPr/>
            <p:nvPr/>
          </p:nvGrpSpPr>
          <p:grpSpPr bwMode="auto">
            <a:xfrm>
              <a:off x="6662677" y="6128523"/>
              <a:ext cx="2276986" cy="832608"/>
              <a:chOff x="9770" y="2337"/>
              <a:chExt cx="2729" cy="856"/>
            </a:xfrm>
            <a:grpFill/>
          </p:grpSpPr>
          <p:graphicFrame>
            <p:nvGraphicFramePr>
              <p:cNvPr id="13" name="Object 9"/>
              <p:cNvGraphicFramePr>
                <a:graphicFrameLocks noChangeAspect="1"/>
              </p:cNvGraphicFramePr>
              <p:nvPr/>
            </p:nvGraphicFramePr>
            <p:xfrm>
              <a:off x="9770" y="2337"/>
              <a:ext cx="2729" cy="85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4" name="Equation" r:id="rId7" imgW="1701800" imgH="533400" progId="Equation.3">
                      <p:embed/>
                    </p:oleObj>
                  </mc:Choice>
                  <mc:Fallback>
                    <p:oleObj name="Equation" r:id="rId7" imgW="1701800" imgH="533400" progId="Equation.3">
                      <p:embed/>
                      <p:pic>
                        <p:nvPicPr>
                          <p:cNvPr id="0" name="Object 9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8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9770" y="2337"/>
                            <a:ext cx="2729" cy="856"/>
                          </a:xfrm>
                          <a:prstGeom prst="rect">
                            <a:avLst/>
                          </a:prstGeom>
                          <a:solidFill>
                            <a:srgbClr val="00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5" name="Object 10"/>
              <p:cNvGraphicFramePr>
                <a:graphicFrameLocks noChangeAspect="1"/>
              </p:cNvGraphicFramePr>
              <p:nvPr/>
            </p:nvGraphicFramePr>
            <p:xfrm>
              <a:off x="10904" y="2852"/>
              <a:ext cx="171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6" name="CS ChemDraw Drawing" r:id="rId9" imgW="271780" imgH="266700" progId="ChemDraw.Document.5.0">
                      <p:embed/>
                    </p:oleObj>
                  </mc:Choice>
                  <mc:Fallback>
                    <p:oleObj name="CS ChemDraw Drawing" r:id="rId9" imgW="271780" imgH="266700" progId="ChemDraw.Document.5.0">
                      <p:embed/>
                      <p:pic>
                        <p:nvPicPr>
                          <p:cNvPr id="0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904" y="2852"/>
                            <a:ext cx="171" cy="168"/>
                          </a:xfrm>
                          <a:prstGeom prst="rect">
                            <a:avLst/>
                          </a:prstGeom>
                          <a:solidFill>
                            <a:srgbClr val="00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Object 11"/>
              <p:cNvGraphicFramePr>
                <a:graphicFrameLocks noChangeAspect="1"/>
              </p:cNvGraphicFramePr>
              <p:nvPr/>
            </p:nvGraphicFramePr>
            <p:xfrm>
              <a:off x="12050" y="2820"/>
              <a:ext cx="171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8" name="CS ChemDraw Drawing" r:id="rId11" imgW="271780" imgH="266700" progId="ChemDraw.Document.5.0">
                      <p:embed/>
                    </p:oleObj>
                  </mc:Choice>
                  <mc:Fallback>
                    <p:oleObj name="CS ChemDraw Drawing" r:id="rId11" imgW="271780" imgH="266700" progId="ChemDraw.Document.5.0">
                      <p:embed/>
                      <p:pic>
                        <p:nvPicPr>
                          <p:cNvPr id="0" name="Object 11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50" y="2820"/>
                            <a:ext cx="171" cy="168"/>
                          </a:xfrm>
                          <a:prstGeom prst="rect">
                            <a:avLst/>
                          </a:prstGeom>
                          <a:solidFill>
                            <a:srgbClr val="00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12"/>
              <p:cNvGraphicFramePr>
                <a:graphicFrameLocks noChangeAspect="1"/>
              </p:cNvGraphicFramePr>
              <p:nvPr/>
            </p:nvGraphicFramePr>
            <p:xfrm>
              <a:off x="10838" y="2388"/>
              <a:ext cx="171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" name="CS ChemDraw Drawing" r:id="rId13" imgW="271780" imgH="266700" progId="ChemDraw.Document.5.0">
                      <p:embed/>
                    </p:oleObj>
                  </mc:Choice>
                  <mc:Fallback>
                    <p:oleObj name="CS ChemDraw Drawing" r:id="rId13" imgW="271780" imgH="266700" progId="ChemDraw.Document.5.0">
                      <p:embed/>
                      <p:pic>
                        <p:nvPicPr>
                          <p:cNvPr id="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0838" y="2388"/>
                            <a:ext cx="171" cy="168"/>
                          </a:xfrm>
                          <a:prstGeom prst="rect">
                            <a:avLst/>
                          </a:prstGeom>
                          <a:solidFill>
                            <a:srgbClr val="00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1" name="Object 13"/>
              <p:cNvGraphicFramePr>
                <a:graphicFrameLocks noChangeAspect="1"/>
              </p:cNvGraphicFramePr>
              <p:nvPr/>
            </p:nvGraphicFramePr>
            <p:xfrm>
              <a:off x="12077" y="2462"/>
              <a:ext cx="171" cy="168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2" name="CS ChemDraw Drawing" r:id="rId14" imgW="271780" imgH="266700" progId="ChemDraw.Document.5.0">
                      <p:embed/>
                    </p:oleObj>
                  </mc:Choice>
                  <mc:Fallback>
                    <p:oleObj name="CS ChemDraw Drawing" r:id="rId14" imgW="271780" imgH="266700" progId="ChemDraw.Document.5.0">
                      <p:embed/>
                      <p:pic>
                        <p:nvPicPr>
                          <p:cNvPr id="0" name="Object 13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2077" y="2462"/>
                            <a:ext cx="171" cy="168"/>
                          </a:xfrm>
                          <a:prstGeom prst="rect">
                            <a:avLst/>
                          </a:prstGeom>
                          <a:solidFill>
                            <a:srgbClr val="00FFFF"/>
                          </a:solidFill>
                          <a:ln>
                            <a:noFill/>
                          </a:ln>
                          <a:effectLst/>
                          <a:extLs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Object 5"/>
              <p:cNvSpPr txBox="1"/>
              <p:nvPr/>
            </p:nvSpPr>
            <p:spPr bwMode="auto">
              <a:xfrm>
                <a:off x="1915355" y="5535120"/>
                <a:ext cx="3080539" cy="897721"/>
              </a:xfrm>
              <a:prstGeom prst="rect">
                <a:avLst/>
              </a:prstGeom>
              <a:solidFill>
                <a:srgbClr val="FF9999"/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lg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p>
                        </m:e>
                      </m:func>
                      <m:r>
                        <a:rPr lang="zh-CN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400" i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θ</m:t>
                              </m:r>
                            </m:sup>
                          </m:sSubSup>
                        </m:num>
                        <m:den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303</m:t>
                          </m:r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𝑅𝑇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23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15355" y="5535120"/>
                <a:ext cx="3080539" cy="897721"/>
              </a:xfrm>
              <a:prstGeom prst="rect">
                <a:avLst/>
              </a:prstGeom>
              <a:blipFill rotWithShape="1">
                <a:blip r:embed="rId15"/>
                <a:stretch>
                  <a:fillRect l="-6" t="-51" r="11" b="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标题 1"/>
          <p:cNvSpPr txBox="1"/>
          <p:nvPr/>
        </p:nvSpPr>
        <p:spPr>
          <a:xfrm>
            <a:off x="0" y="-1"/>
            <a:ext cx="5286895" cy="606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zh-CN" altLang="en-US" sz="3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化学反应进行的限度</a:t>
            </a:r>
            <a:endParaRPr lang="zh-CN" altLang="en-US" sz="3000" baseline="-250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Text Box 10"/>
          <p:cNvSpPr txBox="1">
            <a:spLocks noChangeArrowheads="1"/>
          </p:cNvSpPr>
          <p:nvPr/>
        </p:nvSpPr>
        <p:spPr bwMode="auto">
          <a:xfrm>
            <a:off x="284468" y="2989196"/>
            <a:ext cx="8575063" cy="4308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平衡常数</a:t>
            </a:r>
            <a:r>
              <a:rPr kumimoji="1" lang="en-US" altLang="zh-CN" sz="2000" i="1" dirty="0">
                <a:solidFill>
                  <a:srgbClr val="0000FF"/>
                </a:solidFill>
                <a:latin typeface="+mn-ea"/>
              </a:rPr>
              <a:t>K</a:t>
            </a:r>
            <a:r>
              <a:rPr kumimoji="1" lang="en-US" altLang="zh-CN" sz="2000" i="1" baseline="30000" dirty="0">
                <a:solidFill>
                  <a:srgbClr val="0000FF"/>
                </a:solidFill>
                <a:latin typeface="+mn-ea"/>
              </a:rPr>
              <a:t> </a:t>
            </a:r>
            <a:r>
              <a:rPr kumimoji="1" lang="en-US" altLang="zh-CN" sz="2000" baseline="30000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</a:t>
            </a:r>
            <a:r>
              <a:rPr kumimoji="1" lang="zh-CN" altLang="en-US" sz="2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温度</a:t>
            </a: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、</a:t>
            </a:r>
            <a:r>
              <a:rPr kumimoji="1" lang="zh-CN" altLang="en-US" sz="2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反应式的书写形式</a:t>
            </a: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有关，但</a:t>
            </a:r>
            <a:r>
              <a:rPr kumimoji="1" lang="zh-CN" altLang="en-US" sz="2200" dirty="0">
                <a:solidFill>
                  <a:schemeClr val="accent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与浓度、压强无关</a:t>
            </a: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kumimoji="1" lang="en-US" altLang="zh-CN" sz="22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Text Box 10"/>
          <p:cNvSpPr txBox="1">
            <a:spLocks noChangeArrowheads="1"/>
          </p:cNvSpPr>
          <p:nvPr/>
        </p:nvSpPr>
        <p:spPr bwMode="auto">
          <a:xfrm>
            <a:off x="284468" y="3471226"/>
            <a:ext cx="8575063" cy="76944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利用平衡常数表达式计算平衡常数时，</a:t>
            </a:r>
            <a:r>
              <a:rPr kumimoji="1" lang="zh-CN" altLang="en-US" sz="22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固体、纯液体、稀溶液溶剂的“浓度”项不用列出</a:t>
            </a:r>
            <a:r>
              <a:rPr kumimoji="1" lang="zh-CN" altLang="en-US" sz="22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  <a:endParaRPr kumimoji="1" lang="en-US" altLang="zh-CN" sz="22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84468" y="4216782"/>
            <a:ext cx="2057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多重平衡规则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842787" y="4244168"/>
            <a:ext cx="1988045" cy="461665"/>
          </a:xfrm>
          <a:prstGeom prst="rect">
            <a:avLst/>
          </a:prstGeom>
          <a:solidFill>
            <a:srgbClr val="FFCCCC"/>
          </a:solidFill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 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= K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1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·K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endParaRPr lang="zh-CN" altLang="en-US" sz="2400" b="1" baseline="30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697465" y="4222419"/>
            <a:ext cx="278972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反应式</a:t>
            </a:r>
            <a:r>
              <a:rPr kumimoji="1" lang="en-US" altLang="zh-CN" sz="2400" dirty="0">
                <a:latin typeface="Times New Roman" panose="02020603050405020304" pitchFamily="18" charset="0"/>
                <a:ea typeface="幼圆" panose="02010509060101010101" pitchFamily="49" charset="-122"/>
                <a:sym typeface="Math4" pitchFamily="2" charset="2"/>
              </a:rPr>
              <a:t>(3)=(1)+(2)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Object 7"/>
              <p:cNvSpPr txBox="1"/>
              <p:nvPr/>
            </p:nvSpPr>
            <p:spPr bwMode="auto">
              <a:xfrm>
                <a:off x="339906" y="4835841"/>
                <a:ext cx="4655988" cy="641153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Sup>
                      <m:sSubSup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sup>
                    </m:sSubSup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𝑅𝑇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func>
                  </m:oMath>
                </a14:m>
                <a:r>
                  <a:rPr lang="en-US" sz="2400" dirty="0"/>
                  <a:t> = RT</a:t>
                </a:r>
                <a:r>
                  <a:rPr lang="en-US" altLang="zh-CN" sz="240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2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4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f>
                          <m:fPr>
                            <m:ctrlPr>
                              <a:rPr lang="en-US" altLang="zh-CN" sz="240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p>
                                <m:r>
                                  <a:rPr lang="zh-CN" altLang="en-US" sz="2400" b="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</m:den>
                        </m:f>
                      </m:e>
                    </m:func>
                  </m:oMath>
                </a14:m>
                <a:r>
                  <a:rPr lang="en-US" altLang="zh-CN" sz="2400" dirty="0"/>
                  <a:t> </a:t>
                </a:r>
                <a:endParaRPr lang="en-US" sz="2400" dirty="0"/>
              </a:p>
            </p:txBody>
          </p:sp>
        </mc:Choice>
        <mc:Fallback>
          <p:sp>
            <p:nvSpPr>
              <p:cNvPr id="30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906" y="4835841"/>
                <a:ext cx="4655988" cy="641153"/>
              </a:xfrm>
              <a:prstGeom prst="rect">
                <a:avLst/>
              </a:prstGeom>
              <a:blipFill rotWithShape="1">
                <a:blip r:embed="rId16"/>
                <a:stretch>
                  <a:fillRect l="-4" t="-49" r="7" b="1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/>
              <p:cNvSpPr txBox="1"/>
              <p:nvPr/>
            </p:nvSpPr>
            <p:spPr>
              <a:xfrm>
                <a:off x="4995894" y="4834685"/>
                <a:ext cx="3863637" cy="11079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反应商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J &gt; K</a:t>
                </a:r>
                <a:r>
                  <a:rPr lang="en-US" altLang="zh-CN" sz="2200" baseline="300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Ɵ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则，</a:t>
                </a:r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200" i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&gt; 0</a:t>
                </a:r>
                <a:r>
                  <a:rPr lang="zh-CN" altLang="en-US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，</a:t>
                </a:r>
                <a:endParaRPr lang="en-US" altLang="zh-CN" sz="2200" dirty="0">
                  <a:solidFill>
                    <a:schemeClr val="tx1"/>
                  </a:solidFill>
                  <a:latin typeface="华文楷体" panose="02010600040101010101" pitchFamily="2" charset="-122"/>
                  <a:ea typeface="华文楷体" panose="02010600040101010101" pitchFamily="2" charset="-122"/>
                </a:endParaRPr>
              </a:p>
              <a:p>
                <a:r>
                  <a:rPr lang="zh-CN" altLang="en-US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反应不能自发正向进行，但逆反应可以自发进行。</a:t>
                </a:r>
                <a:r>
                  <a:rPr lang="en-US" altLang="zh-CN" sz="2200" dirty="0">
                    <a:solidFill>
                      <a:schemeClr val="tx1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</a:t>
                </a:r>
                <a:endParaRPr lang="zh-CN" altLang="en-US" sz="2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5894" y="4834685"/>
                <a:ext cx="3863637" cy="1107996"/>
              </a:xfrm>
              <a:prstGeom prst="rect">
                <a:avLst/>
              </a:prstGeom>
              <a:blipFill rotWithShape="1">
                <a:blip r:embed="rId17"/>
                <a:stretch>
                  <a:fillRect l="-9" t="-2217" b="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本框 31"/>
          <p:cNvSpPr txBox="1"/>
          <p:nvPr/>
        </p:nvSpPr>
        <p:spPr>
          <a:xfrm>
            <a:off x="3760139" y="2215932"/>
            <a:ext cx="14935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反应商 </a:t>
            </a:r>
            <a:r>
              <a:rPr lang="en-US" altLang="zh-CN" sz="24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J </a:t>
            </a:r>
            <a:endParaRPr lang="zh-CN" alt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/>
              <p:cNvSpPr txBox="1"/>
              <p:nvPr/>
            </p:nvSpPr>
            <p:spPr>
              <a:xfrm>
                <a:off x="145334" y="5850348"/>
                <a:ext cx="182509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当</m:t>
                        </m:r>
                        <m:r>
                          <m:rPr>
                            <m:sty m:val="p"/>
                          </m:r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r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000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 = 0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时</a:t>
                </a:r>
                <a:endParaRPr lang="zh-CN" altLang="en-US" sz="2000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334" y="5850348"/>
                <a:ext cx="1825090" cy="400110"/>
              </a:xfrm>
              <a:prstGeom prst="rect">
                <a:avLst/>
              </a:prstGeom>
              <a:blipFill rotWithShape="1">
                <a:blip r:embed="rId18"/>
                <a:stretch>
                  <a:fillRect l="-30" t="-23" r="1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67699" y="792911"/>
            <a:ext cx="4785679" cy="9048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课本第</a:t>
            </a:r>
            <a:r>
              <a:rPr kumimoji="1" lang="en-US" altLang="zh-CN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42-44</a:t>
            </a: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页：</a:t>
            </a:r>
            <a:endParaRPr kumimoji="1" lang="en-US" altLang="zh-CN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spcBef>
                <a:spcPct val="20000"/>
              </a:spcBef>
            </a:pP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13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14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18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题、第</a:t>
            </a:r>
            <a:r>
              <a:rPr kumimoji="1" lang="en-US" altLang="zh-CN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22</a:t>
            </a:r>
            <a:r>
              <a:rPr kumimoji="1" lang="zh-CN" altLang="en-US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题</a:t>
            </a:r>
            <a:r>
              <a:rPr kumimoji="1" lang="zh-CN" altLang="en-US" b="1" dirty="0">
                <a:solidFill>
                  <a:srgbClr val="0000FF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；</a:t>
            </a:r>
            <a:endParaRPr kumimoji="1" lang="zh-CN" altLang="en-US" b="1" dirty="0">
              <a:solidFill>
                <a:srgbClr val="0000FF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026834" y="1724909"/>
            <a:ext cx="3623108" cy="4616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2Hg(l)  + O</a:t>
            </a:r>
            <a:r>
              <a:rPr kumimoji="1" lang="en-US" altLang="zh-CN" sz="2400" baseline="-300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kumimoji="1"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(g) </a:t>
            </a:r>
            <a:r>
              <a:rPr kumimoji="1"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sym typeface="Symbol" panose="05050102010706020507" pitchFamily="18" charset="2"/>
              </a:rPr>
              <a:t></a:t>
            </a:r>
            <a:r>
              <a:rPr kumimoji="1" lang="en-US" altLang="zh-CN" sz="2400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  2HgO(s)</a:t>
            </a:r>
            <a:endParaRPr kumimoji="1" lang="en-US" altLang="zh-CN" sz="2400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7699" y="1724909"/>
            <a:ext cx="18054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13.</a:t>
            </a:r>
            <a:r>
              <a:rPr lang="zh-CN" altLang="en-US" sz="2400" dirty="0">
                <a:solidFill>
                  <a:srgbClr val="0000FF"/>
                </a:solidFill>
              </a:rPr>
              <a:t>已知反应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01601" y="2192525"/>
            <a:ext cx="2664178" cy="338554"/>
          </a:xfrm>
          <a:prstGeom prst="rect">
            <a:avLst/>
          </a:prstGeom>
          <a:solidFill>
            <a:srgbClr val="FFCC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prstDash val="sysDot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1600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1600" baseline="-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600" baseline="30000" dirty="0" err="1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(298. 15 K)/ (kJ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mol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026833" y="2169928"/>
            <a:ext cx="3623109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0	         0	               -90.83</a:t>
            </a:r>
            <a:endParaRPr lang="zh-CN" altLang="en-US" sz="2000" dirty="0"/>
          </a:p>
        </p:txBody>
      </p:sp>
      <p:sp>
        <p:nvSpPr>
          <p:cNvPr id="12" name="文本框 11"/>
          <p:cNvSpPr txBox="1"/>
          <p:nvPr/>
        </p:nvSpPr>
        <p:spPr>
          <a:xfrm>
            <a:off x="101601" y="2927839"/>
            <a:ext cx="875793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/>
              <a:t>(1)</a:t>
            </a:r>
            <a:r>
              <a:rPr lang="zh-CN" altLang="en-US" sz="2000" dirty="0"/>
              <a:t>通过计算说明在</a:t>
            </a:r>
            <a:r>
              <a:rPr lang="en-US" altLang="zh-CN" sz="2000" dirty="0"/>
              <a:t>298.15K, </a:t>
            </a:r>
            <a:r>
              <a:rPr lang="zh-CN" altLang="en-US" sz="2000" dirty="0"/>
              <a:t>标准态下反应能否自发进行？</a:t>
            </a:r>
            <a:endParaRPr lang="zh-CN" altLang="en-US" sz="2000" dirty="0"/>
          </a:p>
          <a:p>
            <a:r>
              <a:rPr lang="en-US" altLang="zh-CN" sz="2000" dirty="0"/>
              <a:t>(2)</a:t>
            </a:r>
            <a:r>
              <a:rPr lang="zh-CN" altLang="en-US" sz="2000" dirty="0"/>
              <a:t>试估算反应自发进行的温度范围：</a:t>
            </a:r>
            <a:endParaRPr lang="zh-CN" altLang="en-US" sz="2000" dirty="0"/>
          </a:p>
          <a:p>
            <a:r>
              <a:rPr lang="en-US" altLang="zh-CN" sz="2000" dirty="0"/>
              <a:t>(3)</a:t>
            </a:r>
            <a:r>
              <a:rPr lang="zh-CN" altLang="en-US" sz="2000" dirty="0"/>
              <a:t>试计算温度为</a:t>
            </a:r>
            <a:r>
              <a:rPr lang="en-US" altLang="zh-CN" sz="2000" dirty="0"/>
              <a:t>900K</a:t>
            </a:r>
            <a:r>
              <a:rPr lang="zh-CN" altLang="en-US" sz="2000" dirty="0"/>
              <a:t>时反应的△</a:t>
            </a:r>
            <a:r>
              <a:rPr lang="en-US" altLang="zh-CN" sz="2000" dirty="0"/>
              <a:t>G(</a:t>
            </a:r>
            <a:r>
              <a:rPr lang="zh-CN" altLang="en-US" sz="2000" dirty="0"/>
              <a:t>忽略反应的△</a:t>
            </a:r>
            <a:r>
              <a:rPr lang="en-US" altLang="zh-CN" sz="2000" dirty="0"/>
              <a:t>H</a:t>
            </a:r>
            <a:r>
              <a:rPr lang="zh-CN" altLang="en-US" sz="2000" dirty="0"/>
              <a:t>和△，</a:t>
            </a:r>
            <a:r>
              <a:rPr lang="en-US" altLang="zh-CN" sz="2000" dirty="0"/>
              <a:t>S</a:t>
            </a:r>
            <a:r>
              <a:rPr lang="zh-CN" altLang="en-US" sz="2000" dirty="0"/>
              <a:t>随温度</a:t>
            </a:r>
            <a:endParaRPr lang="zh-CN" altLang="en-US" sz="2000" dirty="0"/>
          </a:p>
          <a:p>
            <a:r>
              <a:rPr lang="zh-CN" altLang="en-US" sz="2000" dirty="0"/>
              <a:t>的变化），并判断</a:t>
            </a:r>
            <a:r>
              <a:rPr lang="en-US" altLang="zh-CN" sz="2000" dirty="0"/>
              <a:t>900K</a:t>
            </a:r>
            <a:r>
              <a:rPr lang="zh-CN" altLang="en-US" sz="2000" dirty="0"/>
              <a:t>时反应能否自发进行。</a:t>
            </a:r>
            <a:endParaRPr lang="zh-CN" altLang="en-US" sz="2000" dirty="0"/>
          </a:p>
        </p:txBody>
      </p:sp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192633" y="2554850"/>
            <a:ext cx="6457950" cy="398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S</a:t>
            </a:r>
            <a:r>
              <a:rPr kumimoji="1" lang="en-US" altLang="zh-CN" sz="20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kumimoji="1" lang="en-US" altLang="zh-CN" sz="2000" baseline="-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/ (J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mol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kumimoji="1" lang="en-US" altLang="zh-CN" sz="2000" baseline="30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kumimoji="1"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)             76.02              205.138            70.29</a:t>
            </a:r>
            <a:endParaRPr kumimoji="1" lang="en-US" altLang="zh-CN" sz="2000" dirty="0">
              <a:solidFill>
                <a:srgbClr val="000000"/>
              </a:solidFill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1601" y="4110671"/>
            <a:ext cx="8575064" cy="94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r>
              <a:rPr lang="en-US" altLang="zh-CN" sz="2400" dirty="0">
                <a:solidFill>
                  <a:srgbClr val="0000FF"/>
                </a:solidFill>
              </a:rPr>
              <a:t>(1) 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l-GR" altLang="zh-CN" sz="2400" dirty="0">
                <a:solidFill>
                  <a:srgbClr val="0000FF"/>
                </a:solidFill>
              </a:rPr>
              <a:t> 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30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(298.15) =</a:t>
            </a:r>
            <a:r>
              <a:rPr lang="el-GR" altLang="zh-CN" sz="2400" dirty="0">
                <a:solidFill>
                  <a:srgbClr val="0000FF"/>
                </a:solidFill>
              </a:rPr>
              <a:t> 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H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- T</a:t>
            </a:r>
            <a:r>
              <a:rPr lang="el-GR" altLang="zh-CN" sz="2400" dirty="0">
                <a:solidFill>
                  <a:srgbClr val="0000FF"/>
                </a:solidFill>
              </a:rPr>
              <a:t> 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en-US" altLang="zh-CN" sz="2400" dirty="0">
              <a:solidFill>
                <a:srgbClr val="0000FF"/>
              </a:solidFill>
              <a:cs typeface="Times New Roman" panose="02020603050405020304" pitchFamily="18" charset="0"/>
              <a:sym typeface="Webdings" panose="05030102010509060703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= 2</a:t>
            </a:r>
            <a:r>
              <a:rPr lang="en-US" altLang="zh-CN" sz="24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× (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-90.83)-298.15</a:t>
            </a:r>
            <a:r>
              <a:rPr lang="zh-CN" altLang="en-US" sz="2400" dirty="0">
                <a:cs typeface="Times New Roman" panose="02020603050405020304" pitchFamily="18" charset="0"/>
                <a:sym typeface="Webdings" panose="05030102010509060703" pitchFamily="18" charset="2"/>
              </a:rPr>
              <a:t>*（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-216.598 </a:t>
            </a:r>
            <a:r>
              <a:rPr lang="en-US" altLang="zh-CN" sz="24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× 10</a:t>
            </a:r>
            <a:r>
              <a:rPr lang="en-US" altLang="zh-CN" sz="2400" baseline="300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-3</a:t>
            </a:r>
            <a:r>
              <a:rPr lang="zh-CN" altLang="en-US" sz="2400" dirty="0">
                <a:cs typeface="Times New Roman" panose="02020603050405020304" pitchFamily="18" charset="0"/>
                <a:sym typeface="Webdings" panose="05030102010509060703" pitchFamily="18" charset="2"/>
              </a:rPr>
              <a:t>）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 -117.08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kJ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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mol</a:t>
            </a:r>
            <a:r>
              <a:rPr lang="en-US" altLang="zh-CN" sz="2400" baseline="30000" dirty="0">
                <a:solidFill>
                  <a:srgbClr val="0000FF"/>
                </a:solidFill>
                <a:cs typeface="Times New Roman" panose="02020603050405020304" pitchFamily="18" charset="0"/>
                <a:sym typeface="Symbol" panose="05050102010706020507" pitchFamily="18" charset="2"/>
              </a:rPr>
              <a:t></a:t>
            </a:r>
            <a:r>
              <a:rPr lang="en-US" altLang="zh-CN" sz="2400" baseline="30000" dirty="0">
                <a:solidFill>
                  <a:srgbClr val="0000FF"/>
                </a:solidFill>
                <a:cs typeface="Times New Roman" panose="02020603050405020304" pitchFamily="18" charset="0"/>
              </a:rPr>
              <a:t>1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&lt; 0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1601" y="4996171"/>
            <a:ext cx="8575064" cy="9493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(2) </a:t>
            </a:r>
            <a:r>
              <a:rPr lang="en-US" altLang="zh-CN" sz="2400" dirty="0" err="1">
                <a:solidFill>
                  <a:srgbClr val="0000FF"/>
                </a:solidFill>
              </a:rPr>
              <a:t>T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critical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 point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l-GR" altLang="zh-CN" sz="2400" dirty="0">
                <a:solidFill>
                  <a:srgbClr val="0000FF"/>
                </a:solidFill>
              </a:rPr>
              <a:t> 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H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/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en-US" altLang="zh-CN" sz="2400" dirty="0">
              <a:solidFill>
                <a:srgbClr val="0000FF"/>
              </a:solidFill>
              <a:cs typeface="Times New Roman" panose="02020603050405020304" pitchFamily="18" charset="0"/>
              <a:sym typeface="Webdings" panose="05030102010509060703" pitchFamily="18" charset="2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= 2</a:t>
            </a:r>
            <a:r>
              <a:rPr lang="en-US" altLang="zh-CN" sz="24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 × (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-90.83)/</a:t>
            </a:r>
            <a:r>
              <a:rPr lang="zh-CN" altLang="en-US" sz="2400" dirty="0">
                <a:cs typeface="Times New Roman" panose="02020603050405020304" pitchFamily="18" charset="0"/>
                <a:sym typeface="Webdings" panose="05030102010509060703" pitchFamily="18" charset="2"/>
              </a:rPr>
              <a:t>（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-216.598 </a:t>
            </a:r>
            <a:r>
              <a:rPr lang="en-US" altLang="zh-CN" sz="24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× 10</a:t>
            </a:r>
            <a:r>
              <a:rPr lang="en-US" altLang="zh-CN" sz="2400" baseline="30000" dirty="0">
                <a:ea typeface="Cambria Math" panose="02040503050406030204" pitchFamily="18" charset="0"/>
                <a:cs typeface="Times New Roman" panose="02020603050405020304" pitchFamily="18" charset="0"/>
                <a:sym typeface="Webdings" panose="05030102010509060703" pitchFamily="18" charset="2"/>
              </a:rPr>
              <a:t>-3</a:t>
            </a:r>
            <a:r>
              <a:rPr lang="zh-CN" altLang="en-US" sz="2400" dirty="0">
                <a:cs typeface="Times New Roman" panose="02020603050405020304" pitchFamily="18" charset="0"/>
                <a:sym typeface="Webdings" panose="05030102010509060703" pitchFamily="18" charset="2"/>
              </a:rPr>
              <a:t>）</a:t>
            </a:r>
            <a:r>
              <a:rPr lang="en-US" altLang="zh-CN" sz="2400" dirty="0">
                <a:cs typeface="Times New Roman" panose="02020603050405020304" pitchFamily="18" charset="0"/>
                <a:sym typeface="Webdings" panose="05030102010509060703" pitchFamily="18" charset="2"/>
              </a:rPr>
              <a:t>=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 838.69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K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1601" y="5881670"/>
            <a:ext cx="8575064" cy="5074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rgbClr val="0000FF"/>
                </a:solidFill>
              </a:rPr>
              <a:t>(3) T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= </a:t>
            </a:r>
            <a:r>
              <a:rPr lang="en-US" altLang="zh-CN" sz="2400" dirty="0">
                <a:solidFill>
                  <a:srgbClr val="0000FF"/>
                </a:solidFill>
              </a:rPr>
              <a:t> 900 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K</a:t>
            </a:r>
            <a:r>
              <a:rPr lang="zh-CN" altLang="en-US" sz="2400" dirty="0">
                <a:solidFill>
                  <a:srgbClr val="0000FF"/>
                </a:solidFill>
                <a:cs typeface="Times New Roman" panose="02020603050405020304" pitchFamily="18" charset="0"/>
              </a:rPr>
              <a:t>时，</a:t>
            </a:r>
            <a:r>
              <a:rPr lang="zh-CN" altLang="en-US" sz="2400" dirty="0">
                <a:solidFill>
                  <a:srgbClr val="0000FF"/>
                </a:solidFill>
              </a:rPr>
              <a:t> 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G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baseline="30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</a:rPr>
              <a:t>(900K) &gt; 0, </a:t>
            </a:r>
            <a:r>
              <a:rPr lang="zh-CN" altLang="en-US" sz="2400" dirty="0">
                <a:solidFill>
                  <a:srgbClr val="0000FF"/>
                </a:solidFill>
              </a:rPr>
              <a:t>该反应不能自发正向进行。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7" name="标题 1"/>
          <p:cNvSpPr txBox="1"/>
          <p:nvPr/>
        </p:nvSpPr>
        <p:spPr>
          <a:xfrm>
            <a:off x="-1" y="1"/>
            <a:ext cx="5286895" cy="6025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作业讲解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-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第</a:t>
            </a:r>
            <a:r>
              <a:rPr lang="en-US" altLang="zh-CN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zh-CN" altLang="en-US" sz="36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章</a:t>
            </a:r>
            <a:endParaRPr lang="zh-CN" altLang="en-US" sz="3600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 autoUpdateAnimBg="0"/>
      <p:bldP spid="5" grpId="0" bldLvl="0" animBg="1" autoUpdateAnimBg="0"/>
      <p:bldP spid="9" grpId="0" bldLvl="0" animBg="1" autoUpdateAnimBg="0"/>
      <p:bldP spid="13" grpId="0" bldLvl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40391"/>
            <a:ext cx="857506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14.</a:t>
            </a:r>
            <a:r>
              <a:rPr lang="zh-CN" altLang="en-US" sz="2400" dirty="0">
                <a:solidFill>
                  <a:srgbClr val="0000FF"/>
                </a:solidFill>
              </a:rPr>
              <a:t>不用查表，试比较下列物质</a:t>
            </a:r>
            <a:r>
              <a:rPr lang="en-US" altLang="zh-CN" sz="2400" dirty="0">
                <a:solidFill>
                  <a:srgbClr val="0000FF"/>
                </a:solidFill>
              </a:rPr>
              <a:t>S(298.15K)</a:t>
            </a:r>
            <a:r>
              <a:rPr lang="zh-CN" altLang="en-US" sz="2400" dirty="0">
                <a:solidFill>
                  <a:srgbClr val="0000FF"/>
                </a:solidFill>
              </a:rPr>
              <a:t>的大小：</a:t>
            </a:r>
            <a:endParaRPr lang="zh-CN" altLang="en-US" sz="2400" dirty="0">
              <a:solidFill>
                <a:srgbClr val="0000FF"/>
              </a:solidFill>
            </a:endParaRPr>
          </a:p>
          <a:p>
            <a:r>
              <a:rPr lang="en-US" altLang="zh-CN" sz="2400" dirty="0"/>
              <a:t>(1) Ag(s), AgCl(s), Ag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SO</a:t>
            </a:r>
            <a:r>
              <a:rPr lang="en-US" altLang="zh-CN" sz="2400" baseline="-25000" dirty="0"/>
              <a:t>4</a:t>
            </a:r>
            <a:r>
              <a:rPr lang="en-US" altLang="zh-CN" sz="2400" dirty="0"/>
              <a:t>(s);</a:t>
            </a:r>
            <a:endParaRPr lang="en-US" altLang="zh-CN" sz="2400" dirty="0"/>
          </a:p>
          <a:p>
            <a:r>
              <a:rPr lang="en-US" altLang="zh-CN" sz="2400" dirty="0"/>
              <a:t>(2) O(g), O</a:t>
            </a:r>
            <a:r>
              <a:rPr lang="en-US" altLang="zh-CN" sz="2400" baseline="-25000" dirty="0"/>
              <a:t>2</a:t>
            </a:r>
            <a:r>
              <a:rPr lang="en-US" altLang="zh-CN" sz="2400" dirty="0"/>
              <a:t>(g), O</a:t>
            </a:r>
            <a:r>
              <a:rPr lang="en-US" altLang="zh-CN" sz="2400" baseline="-25000" dirty="0"/>
              <a:t>3</a:t>
            </a:r>
            <a:r>
              <a:rPr lang="en-US" altLang="zh-CN" sz="2400" dirty="0"/>
              <a:t>(g)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284468" y="1940720"/>
            <a:ext cx="67648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66611" y="1940720"/>
            <a:ext cx="7144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(1)  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 Ag(s)  &lt;  </a:t>
            </a:r>
            <a:r>
              <a:rPr lang="en-US" altLang="zh-CN" sz="2400" dirty="0">
                <a:solidFill>
                  <a:srgbClr val="0000FF"/>
                </a:solidFill>
              </a:rPr>
              <a:t>AgCl(s)  &lt;  Ag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2</a:t>
            </a:r>
            <a:r>
              <a:rPr lang="en-US" altLang="zh-CN" sz="2400" dirty="0">
                <a:solidFill>
                  <a:srgbClr val="0000FF"/>
                </a:solidFill>
              </a:rPr>
              <a:t>SO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4</a:t>
            </a:r>
            <a:r>
              <a:rPr lang="en-US" altLang="zh-CN" sz="2400" dirty="0">
                <a:solidFill>
                  <a:srgbClr val="0000FF"/>
                </a:solidFill>
              </a:rPr>
              <a:t>(s);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66611" y="3602714"/>
            <a:ext cx="71444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(2)  </a:t>
            </a:r>
            <a:r>
              <a:rPr lang="el-GR" altLang="zh-CN" sz="2400" dirty="0">
                <a:solidFill>
                  <a:srgbClr val="0000FF"/>
                </a:solidFill>
              </a:rPr>
              <a:t>Δ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r</a:t>
            </a:r>
            <a:r>
              <a:rPr lang="en-US" altLang="zh-CN" sz="2400" dirty="0" err="1">
                <a:solidFill>
                  <a:srgbClr val="0000FF"/>
                </a:solidFill>
              </a:rPr>
              <a:t>S</a:t>
            </a:r>
            <a:r>
              <a:rPr lang="en-US" altLang="zh-CN" sz="2400" baseline="-25000" dirty="0" err="1">
                <a:solidFill>
                  <a:srgbClr val="0000FF"/>
                </a:solidFill>
              </a:rPr>
              <a:t>m</a:t>
            </a:r>
            <a:r>
              <a:rPr lang="en-US" altLang="zh-CN" sz="2400" baseline="30000" dirty="0" err="1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θ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   </a:t>
            </a:r>
            <a:r>
              <a:rPr lang="en-US" altLang="zh-CN" sz="2400" dirty="0">
                <a:solidFill>
                  <a:srgbClr val="0000FF"/>
                </a:solidFill>
              </a:rPr>
              <a:t>O(g)  &lt;  O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2</a:t>
            </a:r>
            <a:r>
              <a:rPr lang="en-US" altLang="zh-CN" sz="2400" dirty="0">
                <a:solidFill>
                  <a:srgbClr val="0000FF"/>
                </a:solidFill>
              </a:rPr>
              <a:t>(g)  &lt; O</a:t>
            </a:r>
            <a:r>
              <a:rPr lang="en-US" altLang="zh-CN" sz="2400" baseline="-25000" dirty="0">
                <a:solidFill>
                  <a:srgbClr val="0000FF"/>
                </a:solidFill>
              </a:rPr>
              <a:t>3</a:t>
            </a:r>
            <a:r>
              <a:rPr lang="en-US" altLang="zh-CN" sz="2400" dirty="0">
                <a:solidFill>
                  <a:srgbClr val="0000FF"/>
                </a:solidFill>
              </a:rPr>
              <a:t>(g);</a:t>
            </a:r>
            <a:r>
              <a:rPr lang="en-US" altLang="zh-CN" sz="24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r>
              <a:rPr lang="en-US" altLang="zh-CN" sz="2400" baseline="-25000" dirty="0">
                <a:solidFill>
                  <a:srgbClr val="0000FF"/>
                </a:solidFill>
                <a:cs typeface="Times New Roman" panose="02020603050405020304" pitchFamily="18" charset="0"/>
                <a:sym typeface="Webdings" panose="05030102010509060703" pitchFamily="18" charset="2"/>
              </a:rPr>
              <a:t>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41868" y="2507901"/>
            <a:ext cx="4025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42.55       96.2            200.4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41868" y="4176128"/>
            <a:ext cx="40250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161.1       205.2            238.9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0FDCF41-3356-499C-8B70-415641311B1D}" type="datetime1">
              <a:rPr lang="en-US" altLang="zh-CN" smtClean="0"/>
            </a:fld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59FC436-1B4A-4493-8835-9B003C7B61C2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84468" y="738201"/>
            <a:ext cx="8575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18.写出下列反应标准平衡常数的表达式：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4468" y="1129859"/>
            <a:ext cx="548415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altLang="zh-CN" sz="2400" dirty="0"/>
              <a:t>(1)NO(g)+ 1/2O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</a:t>
            </a:r>
            <a:r>
              <a:rPr lang="zh-CN" altLang="pt-BR" sz="2400" dirty="0"/>
              <a:t> </a:t>
            </a:r>
            <a:r>
              <a:rPr lang="zh-CN" altLang="en-US" sz="2400" dirty="0">
                <a:latin typeface="Cambria Math" panose="02040503050406030204" pitchFamily="18" charset="0"/>
              </a:rPr>
              <a:t>⇌</a:t>
            </a:r>
            <a:r>
              <a:rPr lang="zh-CN" altLang="pt-BR" sz="2400" dirty="0"/>
              <a:t> </a:t>
            </a:r>
            <a:r>
              <a:rPr lang="pt-BR" altLang="zh-CN" sz="2400" dirty="0"/>
              <a:t>NO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</a:t>
            </a:r>
            <a:endParaRPr lang="pt-BR" altLang="zh-CN" sz="2400" dirty="0"/>
          </a:p>
          <a:p>
            <a:r>
              <a:rPr lang="pt-BR" altLang="zh-CN" sz="2400" dirty="0"/>
              <a:t>(2)2SO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(g)+O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</a:t>
            </a:r>
            <a:r>
              <a:rPr lang="zh-CN" altLang="pt-BR" sz="2400" dirty="0"/>
              <a:t> </a:t>
            </a:r>
            <a:r>
              <a:rPr lang="zh-CN" altLang="en-US" sz="2400" dirty="0">
                <a:latin typeface="Cambria Math" panose="02040503050406030204" pitchFamily="18" charset="0"/>
              </a:rPr>
              <a:t>⇌</a:t>
            </a:r>
            <a:r>
              <a:rPr lang="zh-CN" altLang="pt-BR" sz="2400" dirty="0"/>
              <a:t> </a:t>
            </a:r>
            <a:r>
              <a:rPr lang="pt-BR" altLang="zh-CN" sz="2400" dirty="0"/>
              <a:t>2SO</a:t>
            </a:r>
            <a:r>
              <a:rPr lang="pt-BR" altLang="zh-CN" sz="2400" baseline="-25000" dirty="0"/>
              <a:t>3</a:t>
            </a:r>
            <a:r>
              <a:rPr lang="pt-BR" altLang="zh-CN" sz="2400" dirty="0"/>
              <a:t>(g)</a:t>
            </a:r>
            <a:endParaRPr lang="pt-BR" altLang="zh-CN" sz="2400" dirty="0"/>
          </a:p>
          <a:p>
            <a:r>
              <a:rPr lang="pt-BR" altLang="zh-CN" sz="2400" dirty="0"/>
              <a:t>(3)CaCO</a:t>
            </a:r>
            <a:r>
              <a:rPr lang="pt-BR" altLang="zh-CN" sz="2400" baseline="-25000" dirty="0"/>
              <a:t>3</a:t>
            </a:r>
            <a:r>
              <a:rPr lang="pt-BR" altLang="zh-CN" sz="2400" dirty="0"/>
              <a:t>(s)</a:t>
            </a:r>
            <a:r>
              <a:rPr lang="zh-CN" altLang="en-US" sz="2400" dirty="0">
                <a:latin typeface="Cambria Math" panose="02040503050406030204" pitchFamily="18" charset="0"/>
              </a:rPr>
              <a:t> ⇌ </a:t>
            </a:r>
            <a:r>
              <a:rPr lang="pt-BR" altLang="zh-CN" sz="2400" dirty="0"/>
              <a:t>CaO(s)+CO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</a:t>
            </a:r>
            <a:endParaRPr lang="pt-BR" altLang="zh-CN" sz="2400" dirty="0"/>
          </a:p>
          <a:p>
            <a:r>
              <a:rPr lang="pt-BR" altLang="zh-CN" sz="2400" dirty="0"/>
              <a:t>(4)Fe</a:t>
            </a:r>
            <a:r>
              <a:rPr lang="pt-BR" altLang="zh-CN" sz="2400" baseline="-25000" dirty="0"/>
              <a:t>3</a:t>
            </a:r>
            <a:r>
              <a:rPr lang="pt-BR" altLang="zh-CN" sz="2400" dirty="0"/>
              <a:t>O</a:t>
            </a:r>
            <a:r>
              <a:rPr lang="pt-BR" altLang="zh-CN" sz="2400" baseline="-25000" dirty="0"/>
              <a:t>4</a:t>
            </a:r>
            <a:r>
              <a:rPr lang="pt-BR" altLang="zh-CN" sz="2400" dirty="0"/>
              <a:t>(s)+4H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(g) </a:t>
            </a:r>
            <a:r>
              <a:rPr lang="zh-CN" altLang="en-US" sz="2400" dirty="0">
                <a:latin typeface="Cambria Math" panose="02040503050406030204" pitchFamily="18" charset="0"/>
              </a:rPr>
              <a:t>⇌ </a:t>
            </a:r>
            <a:r>
              <a:rPr lang="pt-BR" altLang="zh-CN" sz="2400" dirty="0"/>
              <a:t> 3Fe(s)+4H</a:t>
            </a:r>
            <a:r>
              <a:rPr lang="pt-BR" altLang="zh-CN" sz="2400" baseline="-25000" dirty="0"/>
              <a:t>2</a:t>
            </a:r>
            <a:r>
              <a:rPr lang="pt-BR" altLang="zh-CN" sz="2400" dirty="0"/>
              <a:t>O(g)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284468" y="2699519"/>
            <a:ext cx="6807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解：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965200" y="2814383"/>
                <a:ext cx="3781778" cy="103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(1) K</a:t>
                </a:r>
                <a:r>
                  <a:rPr lang="en-US" altLang="zh-CN" sz="2400" baseline="30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𝑁𝑂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Ɵ</m:t>
                            </m:r>
                          </m:den>
                        </m:f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𝑁𝑂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Ɵ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Ɵ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CN" altLang="en-US" sz="2400" baseline="30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2814383"/>
                <a:ext cx="3781778" cy="1039452"/>
              </a:xfrm>
              <a:prstGeom prst="rect">
                <a:avLst/>
              </a:prstGeom>
              <a:blipFill rotWithShape="1">
                <a:blip r:embed="rId1"/>
                <a:stretch>
                  <a:fillRect t="-2938" r="9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4334933" y="2814383"/>
                <a:ext cx="3781778" cy="103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(2) K</a:t>
                </a:r>
                <a:r>
                  <a:rPr lang="en-US" altLang="zh-CN" sz="2400" baseline="30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𝑆𝑂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Ɵ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p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altLang="zh-CN" sz="24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Ɵ</m:t>
                            </m:r>
                          </m:den>
                        </m:f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]</m:t>
                        </m:r>
                        <m: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𝑆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Ɵ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CN" altLang="en-US" sz="2400" baseline="30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33" y="2814383"/>
                <a:ext cx="3781778" cy="1039452"/>
              </a:xfrm>
              <a:prstGeom prst="rect">
                <a:avLst/>
              </a:prstGeom>
              <a:blipFill rotWithShape="1">
                <a:blip r:embed="rId2"/>
                <a:stretch>
                  <a:fillRect l="-11" t="-2938" r="4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/>
              <p:cNvSpPr txBox="1"/>
              <p:nvPr/>
            </p:nvSpPr>
            <p:spPr>
              <a:xfrm>
                <a:off x="4334933" y="4259361"/>
                <a:ext cx="3781778" cy="1024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(4) K</a:t>
                </a:r>
                <a:r>
                  <a:rPr lang="en-US" altLang="zh-CN" sz="2400" baseline="30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𝑂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Ɵ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[</m:t>
                            </m:r>
                            <m:f>
                              <m:fPr>
                                <m:ctrl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p</m:t>
                                </m:r>
                                <m:d>
                                  <m:dPr>
                                    <m:ctrlP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b="0" i="1" smtClean="0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𝐻</m:t>
                                    </m:r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Ɵ</m:t>
                                </m:r>
                              </m:den>
                            </m:f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]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CN" altLang="en-US" sz="2400" baseline="30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4933" y="4259361"/>
                <a:ext cx="3781778" cy="1024255"/>
              </a:xfrm>
              <a:prstGeom prst="rect">
                <a:avLst/>
              </a:prstGeom>
              <a:blipFill rotWithShape="1">
                <a:blip r:embed="rId3"/>
                <a:stretch>
                  <a:fillRect l="-11" t="-3016" r="4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65200" y="4434036"/>
                <a:ext cx="3781778" cy="683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0000FF"/>
                    </a:solidFill>
                  </a:rPr>
                  <a:t>(3) K</a:t>
                </a:r>
                <a:r>
                  <a:rPr lang="en-US" altLang="zh-CN" sz="2400" baseline="30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Ɵ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𝐶𝑂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num>
                      <m:den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Ɵ</m:t>
                        </m:r>
                      </m:den>
                    </m:f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zh-CN" altLang="en-US" sz="2400" baseline="300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200" y="4434036"/>
                <a:ext cx="3781778" cy="683329"/>
              </a:xfrm>
              <a:prstGeom prst="rect">
                <a:avLst/>
              </a:prstGeom>
              <a:blipFill rotWithShape="1">
                <a:blip r:embed="rId4"/>
                <a:stretch>
                  <a:fillRect t="-4529" r="9" b="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TABLE_BEAUTIFY" val="smartTable{23e9088f-5b79-43ee-9bb6-29010c0a7084}"/>
</p:tagLst>
</file>

<file path=ppt/tags/tag5.xml><?xml version="1.0" encoding="utf-8"?>
<p:tagLst xmlns:p="http://schemas.openxmlformats.org/presentationml/2006/main">
  <p:tag name="KSO_WPP_MARK_KEY" val="72f0e232-f85d-4387-96f0-2916010386cf"/>
  <p:tag name="COMMONDATA" val="eyJoZGlkIjoiYjdkMDI1Zjk0ZGVlMzY5YmJiYzZkZjZkMzVlOGRjMjk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Times New Roman"/>
        <a:ea typeface="华文楷体"/>
        <a:cs typeface=""/>
      </a:majorFont>
      <a:minorFont>
        <a:latin typeface="Times New Roman"/>
        <a:ea typeface="华文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13733</Words>
  <Application>WPS 演示</Application>
  <PresentationFormat>全屏显示(4:3)</PresentationFormat>
  <Paragraphs>1434</Paragraphs>
  <Slides>55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30</vt:i4>
      </vt:variant>
      <vt:variant>
        <vt:lpstr>幻灯片标题</vt:lpstr>
      </vt:variant>
      <vt:variant>
        <vt:i4>55</vt:i4>
      </vt:variant>
    </vt:vector>
  </HeadingPairs>
  <TitlesOfParts>
    <vt:vector size="107" baseType="lpstr">
      <vt:lpstr>Arial</vt:lpstr>
      <vt:lpstr>宋体</vt:lpstr>
      <vt:lpstr>Wingdings</vt:lpstr>
      <vt:lpstr>Times New Roman</vt:lpstr>
      <vt:lpstr>华文楷体</vt:lpstr>
      <vt:lpstr>华文新魏</vt:lpstr>
      <vt:lpstr>Cambria Math</vt:lpstr>
      <vt:lpstr>Symbol</vt:lpstr>
      <vt:lpstr>幼圆</vt:lpstr>
      <vt:lpstr>Tahoma</vt:lpstr>
      <vt:lpstr>楷体_GB2312</vt:lpstr>
      <vt:lpstr>新宋体</vt:lpstr>
      <vt:lpstr>微软雅黑</vt:lpstr>
      <vt:lpstr>Arial Unicode MS</vt:lpstr>
      <vt:lpstr>等线</vt:lpstr>
      <vt:lpstr>Arial Unicode MS</vt:lpstr>
      <vt:lpstr>Webdings</vt:lpstr>
      <vt:lpstr>Math4</vt:lpstr>
      <vt:lpstr>Segoe Print</vt:lpstr>
      <vt:lpstr>楷体</vt:lpstr>
      <vt:lpstr>BatangChe</vt:lpstr>
      <vt:lpstr>Office 主题​​</vt:lpstr>
      <vt:lpstr>Equation.3</vt:lpstr>
      <vt:lpstr>Equation.3</vt:lpstr>
      <vt:lpstr>Equation.3</vt:lpstr>
      <vt:lpstr>Equation.3</vt:lpstr>
      <vt:lpstr>Equation.3</vt:lpstr>
      <vt:lpstr>ChemDraw.Document.6.0</vt:lpstr>
      <vt:lpstr>ChemDraw.Document.6.0</vt:lpstr>
      <vt:lpstr>ChemDraw.Document.6.0</vt:lpstr>
      <vt:lpstr>ChemDraw.Document.6.0</vt:lpstr>
      <vt:lpstr>Equation.3</vt:lpstr>
      <vt:lpstr>Equation.3</vt:lpstr>
      <vt:lpstr>ChemDraw.Document.6.0</vt:lpstr>
      <vt:lpstr>Paint.Picture</vt:lpstr>
      <vt:lpstr>Paint.Picture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ChemDraw.Document.6.0</vt:lpstr>
      <vt:lpstr>ChemDraw.Document.5.0</vt:lpstr>
      <vt:lpstr>ChemDraw.Document.6.0</vt:lpstr>
      <vt:lpstr>Equation.3</vt:lpstr>
      <vt:lpstr>ChemDraw.Document.5.0</vt:lpstr>
      <vt:lpstr>ChemDraw.Document.5.0</vt:lpstr>
      <vt:lpstr>ChemDraw.Document.5.0</vt:lpstr>
      <vt:lpstr>ChemDraw.Document.5.0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Kuang Yishan</dc:creator>
  <cp:lastModifiedBy>晏永祥</cp:lastModifiedBy>
  <cp:revision>44</cp:revision>
  <dcterms:created xsi:type="dcterms:W3CDTF">2022-12-02T10:24:00Z</dcterms:created>
  <dcterms:modified xsi:type="dcterms:W3CDTF">2023-05-10T13:12:42Z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AF2E62E465F445D8A3527EB9CBB453D1</vt:lpwstr>
  </property>
  <property fmtid="{D5CDD505-2E9C-101B-9397-08002B2CF9AE}" pid="3" name="KSOProductBuildVer">
    <vt:lpwstr>2052-11.1.0.14309</vt:lpwstr>
  </property>
</Properties>
</file>